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3444538" cy="7470775"/>
  <p:notesSz cx="6858000" cy="9144000"/>
  <p:defaultTextStyle>
    <a:defPPr>
      <a:defRPr lang="ru-RU"/>
    </a:defPPr>
    <a:lvl1pPr marL="0" algn="l" defTabSz="11951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597560" algn="l" defTabSz="11951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195121" algn="l" defTabSz="11951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792681" algn="l" defTabSz="11951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390242" algn="l" defTabSz="11951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2987802" algn="l" defTabSz="11951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585362" algn="l" defTabSz="11951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182923" algn="l" defTabSz="11951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780483" algn="l" defTabSz="119512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3">
          <p15:clr>
            <a:srgbClr val="A4A3A4"/>
          </p15:clr>
        </p15:guide>
        <p15:guide id="2" pos="42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75" autoAdjust="0"/>
  </p:normalViewPr>
  <p:slideViewPr>
    <p:cSldViewPr>
      <p:cViewPr varScale="1">
        <p:scale>
          <a:sx n="68" d="100"/>
          <a:sy n="68" d="100"/>
        </p:scale>
        <p:origin x="708" y="66"/>
      </p:cViewPr>
      <p:guideLst>
        <p:guide orient="horz" pos="2353"/>
        <p:guide pos="42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8341" y="2320783"/>
            <a:ext cx="11427857" cy="160137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16681" y="4233439"/>
            <a:ext cx="9411177" cy="19091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7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95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92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90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87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85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82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80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2246-D882-4988-8919-C806E8A48AF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B5D6-C7C7-4704-A005-5A41D7B8A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308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2246-D882-4988-8919-C806E8A48AF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B5D6-C7C7-4704-A005-5A41D7B8A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079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4333840" y="325117"/>
            <a:ext cx="4446500" cy="69450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87335" y="325117"/>
            <a:ext cx="13122429" cy="69450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2246-D882-4988-8919-C806E8A48AF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B5D6-C7C7-4704-A005-5A41D7B8A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750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2246-D882-4988-8919-C806E8A48AF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B5D6-C7C7-4704-A005-5A41D7B8A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723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026" y="4800665"/>
            <a:ext cx="11427857" cy="1483779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2026" y="3166434"/>
            <a:ext cx="11427857" cy="1634231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9756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19512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926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902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8780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853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829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804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2246-D882-4988-8919-C806E8A48AF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B5D6-C7C7-4704-A005-5A41D7B8A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26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87334" y="1898822"/>
            <a:ext cx="8783297" cy="5371349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994707" y="1898822"/>
            <a:ext cx="8785632" cy="5371349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2246-D882-4988-8919-C806E8A48AF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B5D6-C7C7-4704-A005-5A41D7B8A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382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227" y="299177"/>
            <a:ext cx="12100084" cy="124512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2227" y="1672278"/>
            <a:ext cx="5940339" cy="696926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7560" indent="0">
              <a:buNone/>
              <a:defRPr sz="2600" b="1"/>
            </a:lvl2pPr>
            <a:lvl3pPr marL="1195121" indent="0">
              <a:buNone/>
              <a:defRPr sz="2400" b="1"/>
            </a:lvl3pPr>
            <a:lvl4pPr marL="1792681" indent="0">
              <a:buNone/>
              <a:defRPr sz="2100" b="1"/>
            </a:lvl4pPr>
            <a:lvl5pPr marL="2390242" indent="0">
              <a:buNone/>
              <a:defRPr sz="2100" b="1"/>
            </a:lvl5pPr>
            <a:lvl6pPr marL="2987802" indent="0">
              <a:buNone/>
              <a:defRPr sz="2100" b="1"/>
            </a:lvl6pPr>
            <a:lvl7pPr marL="3585362" indent="0">
              <a:buNone/>
              <a:defRPr sz="2100" b="1"/>
            </a:lvl7pPr>
            <a:lvl8pPr marL="4182923" indent="0">
              <a:buNone/>
              <a:defRPr sz="2100" b="1"/>
            </a:lvl8pPr>
            <a:lvl9pPr marL="4780483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2227" y="2369204"/>
            <a:ext cx="5940339" cy="430434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29639" y="1672278"/>
            <a:ext cx="5942673" cy="696926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7560" indent="0">
              <a:buNone/>
              <a:defRPr sz="2600" b="1"/>
            </a:lvl2pPr>
            <a:lvl3pPr marL="1195121" indent="0">
              <a:buNone/>
              <a:defRPr sz="2400" b="1"/>
            </a:lvl3pPr>
            <a:lvl4pPr marL="1792681" indent="0">
              <a:buNone/>
              <a:defRPr sz="2100" b="1"/>
            </a:lvl4pPr>
            <a:lvl5pPr marL="2390242" indent="0">
              <a:buNone/>
              <a:defRPr sz="2100" b="1"/>
            </a:lvl5pPr>
            <a:lvl6pPr marL="2987802" indent="0">
              <a:buNone/>
              <a:defRPr sz="2100" b="1"/>
            </a:lvl6pPr>
            <a:lvl7pPr marL="3585362" indent="0">
              <a:buNone/>
              <a:defRPr sz="2100" b="1"/>
            </a:lvl7pPr>
            <a:lvl8pPr marL="4182923" indent="0">
              <a:buNone/>
              <a:defRPr sz="2100" b="1"/>
            </a:lvl8pPr>
            <a:lvl9pPr marL="4780483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829639" y="2369204"/>
            <a:ext cx="5942673" cy="430434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2246-D882-4988-8919-C806E8A48AF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B5D6-C7C7-4704-A005-5A41D7B8A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14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2246-D882-4988-8919-C806E8A48AF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B5D6-C7C7-4704-A005-5A41D7B8A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738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2246-D882-4988-8919-C806E8A48AF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B5D6-C7C7-4704-A005-5A41D7B8A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41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228" y="297448"/>
            <a:ext cx="4423160" cy="1265881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6441" y="297448"/>
            <a:ext cx="7515870" cy="6376099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2228" y="1563329"/>
            <a:ext cx="4423160" cy="5110218"/>
          </a:xfrm>
        </p:spPr>
        <p:txBody>
          <a:bodyPr/>
          <a:lstStyle>
            <a:lvl1pPr marL="0" indent="0">
              <a:buNone/>
              <a:defRPr sz="1800"/>
            </a:lvl1pPr>
            <a:lvl2pPr marL="597560" indent="0">
              <a:buNone/>
              <a:defRPr sz="1600"/>
            </a:lvl2pPr>
            <a:lvl3pPr marL="1195121" indent="0">
              <a:buNone/>
              <a:defRPr sz="1300"/>
            </a:lvl3pPr>
            <a:lvl4pPr marL="1792681" indent="0">
              <a:buNone/>
              <a:defRPr sz="1200"/>
            </a:lvl4pPr>
            <a:lvl5pPr marL="2390242" indent="0">
              <a:buNone/>
              <a:defRPr sz="1200"/>
            </a:lvl5pPr>
            <a:lvl6pPr marL="2987802" indent="0">
              <a:buNone/>
              <a:defRPr sz="1200"/>
            </a:lvl6pPr>
            <a:lvl7pPr marL="3585362" indent="0">
              <a:buNone/>
              <a:defRPr sz="1200"/>
            </a:lvl7pPr>
            <a:lvl8pPr marL="4182923" indent="0">
              <a:buNone/>
              <a:defRPr sz="1200"/>
            </a:lvl8pPr>
            <a:lvl9pPr marL="4780483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2246-D882-4988-8919-C806E8A48AF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B5D6-C7C7-4704-A005-5A41D7B8A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29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5223" y="5229543"/>
            <a:ext cx="8066723" cy="617377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635223" y="667528"/>
            <a:ext cx="8066723" cy="4482465"/>
          </a:xfrm>
        </p:spPr>
        <p:txBody>
          <a:bodyPr/>
          <a:lstStyle>
            <a:lvl1pPr marL="0" indent="0">
              <a:buNone/>
              <a:defRPr sz="4200"/>
            </a:lvl1pPr>
            <a:lvl2pPr marL="597560" indent="0">
              <a:buNone/>
              <a:defRPr sz="3700"/>
            </a:lvl2pPr>
            <a:lvl3pPr marL="1195121" indent="0">
              <a:buNone/>
              <a:defRPr sz="3100"/>
            </a:lvl3pPr>
            <a:lvl4pPr marL="1792681" indent="0">
              <a:buNone/>
              <a:defRPr sz="2600"/>
            </a:lvl4pPr>
            <a:lvl5pPr marL="2390242" indent="0">
              <a:buNone/>
              <a:defRPr sz="2600"/>
            </a:lvl5pPr>
            <a:lvl6pPr marL="2987802" indent="0">
              <a:buNone/>
              <a:defRPr sz="2600"/>
            </a:lvl6pPr>
            <a:lvl7pPr marL="3585362" indent="0">
              <a:buNone/>
              <a:defRPr sz="2600"/>
            </a:lvl7pPr>
            <a:lvl8pPr marL="4182923" indent="0">
              <a:buNone/>
              <a:defRPr sz="2600"/>
            </a:lvl8pPr>
            <a:lvl9pPr marL="4780483" indent="0">
              <a:buNone/>
              <a:defRPr sz="26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35223" y="5846920"/>
            <a:ext cx="8066723" cy="876778"/>
          </a:xfrm>
        </p:spPr>
        <p:txBody>
          <a:bodyPr/>
          <a:lstStyle>
            <a:lvl1pPr marL="0" indent="0">
              <a:buNone/>
              <a:defRPr sz="1800"/>
            </a:lvl1pPr>
            <a:lvl2pPr marL="597560" indent="0">
              <a:buNone/>
              <a:defRPr sz="1600"/>
            </a:lvl2pPr>
            <a:lvl3pPr marL="1195121" indent="0">
              <a:buNone/>
              <a:defRPr sz="1300"/>
            </a:lvl3pPr>
            <a:lvl4pPr marL="1792681" indent="0">
              <a:buNone/>
              <a:defRPr sz="1200"/>
            </a:lvl4pPr>
            <a:lvl5pPr marL="2390242" indent="0">
              <a:buNone/>
              <a:defRPr sz="1200"/>
            </a:lvl5pPr>
            <a:lvl6pPr marL="2987802" indent="0">
              <a:buNone/>
              <a:defRPr sz="1200"/>
            </a:lvl6pPr>
            <a:lvl7pPr marL="3585362" indent="0">
              <a:buNone/>
              <a:defRPr sz="1200"/>
            </a:lvl7pPr>
            <a:lvl8pPr marL="4182923" indent="0">
              <a:buNone/>
              <a:defRPr sz="1200"/>
            </a:lvl8pPr>
            <a:lvl9pPr marL="4780483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2246-D882-4988-8919-C806E8A48AF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B5D6-C7C7-4704-A005-5A41D7B8A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329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227" y="299177"/>
            <a:ext cx="12100084" cy="1245129"/>
          </a:xfrm>
          <a:prstGeom prst="rect">
            <a:avLst/>
          </a:prstGeom>
        </p:spPr>
        <p:txBody>
          <a:bodyPr vert="horz" lIns="119512" tIns="59756" rIns="119512" bIns="5975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2227" y="1743181"/>
            <a:ext cx="12100084" cy="4930366"/>
          </a:xfrm>
          <a:prstGeom prst="rect">
            <a:avLst/>
          </a:prstGeom>
        </p:spPr>
        <p:txBody>
          <a:bodyPr vert="horz" lIns="119512" tIns="59756" rIns="119512" bIns="5975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72227" y="6924302"/>
            <a:ext cx="3137059" cy="397750"/>
          </a:xfrm>
          <a:prstGeom prst="rect">
            <a:avLst/>
          </a:prstGeom>
        </p:spPr>
        <p:txBody>
          <a:bodyPr vert="horz" lIns="119512" tIns="59756" rIns="119512" bIns="5975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D2246-D882-4988-8919-C806E8A48AF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3551" y="6924302"/>
            <a:ext cx="4257437" cy="397750"/>
          </a:xfrm>
          <a:prstGeom prst="rect">
            <a:avLst/>
          </a:prstGeom>
        </p:spPr>
        <p:txBody>
          <a:bodyPr vert="horz" lIns="119512" tIns="59756" rIns="119512" bIns="5975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635252" y="6924302"/>
            <a:ext cx="3137059" cy="397750"/>
          </a:xfrm>
          <a:prstGeom prst="rect">
            <a:avLst/>
          </a:prstGeom>
        </p:spPr>
        <p:txBody>
          <a:bodyPr vert="horz" lIns="119512" tIns="59756" rIns="119512" bIns="5975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EB5D6-C7C7-4704-A005-5A41D7B8AE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5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95121" rtl="0" eaLnBrk="1" latinLnBrk="0" hangingPunct="1"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8170" indent="-448170" algn="l" defTabSz="1195121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1036" indent="-373475" algn="l" defTabSz="1195121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493901" indent="-298780" algn="l" defTabSz="1195121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91461" indent="-298780" algn="l" defTabSz="1195121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89022" indent="-298780" algn="l" defTabSz="1195121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86582" indent="-298780" algn="l" defTabSz="1195121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4143" indent="-298780" algn="l" defTabSz="1195121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81703" indent="-298780" algn="l" defTabSz="1195121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79263" indent="-298780" algn="l" defTabSz="1195121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951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7560" algn="l" defTabSz="11951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5121" algn="l" defTabSz="11951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2681" algn="l" defTabSz="11951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90242" algn="l" defTabSz="11951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7802" algn="l" defTabSz="11951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5362" algn="l" defTabSz="11951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82923" algn="l" defTabSz="11951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80483" algn="l" defTabSz="11951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изайн иллюстрации\в работе\презентация надточный\п1\1\1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0"/>
            <a:ext cx="13458462" cy="747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дизайн иллюстрации\на утверждение\през1\1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350"/>
            <a:ext cx="13438188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66285" y="2655267"/>
            <a:ext cx="6307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tro " pitchFamily="50" charset="0"/>
              </a:rPr>
              <a:t>ПРЕЗЕНТАЦИЯ ПАО «КОЛЫМАЭНЕРГО»</a:t>
            </a:r>
            <a:endParaRPr lang="ru-RU" sz="16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70984" y="4815507"/>
            <a:ext cx="2121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tro " pitchFamily="50" charset="0"/>
              </a:rPr>
              <a:t>Магаданская область</a:t>
            </a:r>
          </a:p>
          <a:p>
            <a:r>
              <a:rPr lang="ru-RU" sz="1600" dirty="0" err="1">
                <a:solidFill>
                  <a:schemeClr val="bg1"/>
                </a:solidFill>
                <a:latin typeface="Intro " pitchFamily="50" charset="0"/>
              </a:rPr>
              <a:t>п</a:t>
            </a:r>
            <a:r>
              <a:rPr lang="ru-RU" sz="1600" dirty="0" err="1" smtClean="0">
                <a:solidFill>
                  <a:schemeClr val="bg1"/>
                </a:solidFill>
                <a:latin typeface="Intro " pitchFamily="50" charset="0"/>
              </a:rPr>
              <a:t>.Синегорье</a:t>
            </a:r>
            <a:endParaRPr lang="ru-RU" sz="1600" dirty="0" smtClean="0">
              <a:solidFill>
                <a:schemeClr val="bg1"/>
              </a:solidFill>
              <a:latin typeface="Intro " pitchFamily="50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Intro " pitchFamily="50" charset="0"/>
              </a:rPr>
              <a:t>2021 год</a:t>
            </a:r>
            <a:endParaRPr lang="ru-RU" sz="1600" dirty="0">
              <a:solidFill>
                <a:schemeClr val="bg1"/>
              </a:solidFill>
              <a:latin typeface="Intro 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42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дизайн иллюстрации\на утверждение\през1\фо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350"/>
            <a:ext cx="13438188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дизайн иллюстрации\на утверждение\през1\10\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350"/>
            <a:ext cx="13438188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589" y="7084630"/>
            <a:ext cx="32573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  <a:latin typeface="Intro " pitchFamily="50" charset="0"/>
              </a:rPr>
              <a:t>Презентация ПАО «Колымаэнерго»</a:t>
            </a:r>
            <a:endParaRPr lang="ru-RU" sz="15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25" y="7047755"/>
            <a:ext cx="409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tro " pitchFamily="50" charset="0"/>
              </a:rPr>
              <a:t>10</a:t>
            </a:r>
            <a:endParaRPr lang="ru-RU" sz="16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7973" y="351011"/>
            <a:ext cx="5207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Intro " pitchFamily="50" charset="0"/>
              </a:rPr>
              <a:t>БЛАГОТВОРИТЕЛЬНОСТЬ И ПРОЕКТЫ ПАО «КОЛЫМАЭНЕРГО»</a:t>
            </a:r>
            <a:endParaRPr lang="ru-RU" sz="14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8967" y="1359123"/>
            <a:ext cx="338105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bg1"/>
                </a:solidFill>
                <a:latin typeface="Intro " pitchFamily="50" charset="0"/>
              </a:rPr>
              <a:t>Поздравление ветерана на 9 мая</a:t>
            </a:r>
            <a:endParaRPr lang="ru-RU" sz="13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3637" y="4887515"/>
            <a:ext cx="68159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bg1"/>
                </a:solidFill>
                <a:latin typeface="Intro " pitchFamily="50" charset="0"/>
              </a:rPr>
              <a:t>1 мая</a:t>
            </a:r>
            <a:endParaRPr lang="ru-RU" sz="13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9941" y="4887515"/>
            <a:ext cx="71045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9 мая</a:t>
            </a:r>
            <a:endParaRPr lang="ru-RU" sz="1300" dirty="0">
              <a:solidFill>
                <a:schemeClr val="accent6">
                  <a:lumMod val="75000"/>
                </a:schemeClr>
              </a:solidFill>
              <a:latin typeface="Intro 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94477" y="4023419"/>
            <a:ext cx="28564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bg1"/>
                </a:solidFill>
                <a:latin typeface="Intro " pitchFamily="50" charset="0"/>
              </a:rPr>
              <a:t>Экскурсия </a:t>
            </a:r>
          </a:p>
          <a:p>
            <a:r>
              <a:rPr lang="ru-RU" sz="1300" dirty="0" smtClean="0">
                <a:solidFill>
                  <a:schemeClr val="bg1"/>
                </a:solidFill>
                <a:latin typeface="Intro " pitchFamily="50" charset="0"/>
              </a:rPr>
              <a:t>выпускников на «Колымскую ГЭС»</a:t>
            </a:r>
            <a:endParaRPr lang="ru-RU" sz="13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72073" y="1298728"/>
            <a:ext cx="25426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bg1"/>
                </a:solidFill>
                <a:latin typeface="Intro " pitchFamily="50" charset="0"/>
              </a:rPr>
              <a:t>Помощь малоимущим </a:t>
            </a:r>
          </a:p>
          <a:p>
            <a:r>
              <a:rPr lang="ru-RU" sz="1300" dirty="0" smtClean="0">
                <a:solidFill>
                  <a:schemeClr val="bg1"/>
                </a:solidFill>
                <a:latin typeface="Intro " pitchFamily="50" charset="0"/>
              </a:rPr>
              <a:t>И многодетным семьям</a:t>
            </a:r>
            <a:endParaRPr lang="ru-RU" sz="13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34237" y="2367815"/>
            <a:ext cx="1299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Урок для детей</a:t>
            </a:r>
            <a:endParaRPr lang="ru-RU" sz="1200" dirty="0">
              <a:solidFill>
                <a:schemeClr val="accent6">
                  <a:lumMod val="75000"/>
                </a:schemeClr>
              </a:solidFill>
              <a:latin typeface="Intro 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34237" y="3694737"/>
            <a:ext cx="20120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Intro " pitchFamily="50" charset="0"/>
              </a:rPr>
              <a:t>Урок по </a:t>
            </a:r>
            <a:r>
              <a:rPr lang="ru-RU" sz="1100" dirty="0" err="1" smtClean="0">
                <a:solidFill>
                  <a:schemeClr val="bg1"/>
                </a:solidFill>
                <a:latin typeface="Intro " pitchFamily="50" charset="0"/>
              </a:rPr>
              <a:t>энергобезопасности</a:t>
            </a:r>
            <a:endParaRPr lang="ru-RU" sz="11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68113" y="5247555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tro " pitchFamily="50" charset="0"/>
              </a:rPr>
              <a:t>Вручение подарков</a:t>
            </a:r>
          </a:p>
          <a:p>
            <a:pPr algn="r"/>
            <a:r>
              <a:rPr lang="ru-RU" sz="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tro " pitchFamily="50" charset="0"/>
              </a:rPr>
              <a:t>К конкурсу</a:t>
            </a:r>
          </a:p>
          <a:p>
            <a:pPr algn="r"/>
            <a:r>
              <a:rPr lang="ru-RU" sz="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tro " pitchFamily="50" charset="0"/>
              </a:rPr>
              <a:t>Энергия 21 века</a:t>
            </a:r>
            <a:endParaRPr lang="ru-RU" sz="600" dirty="0">
              <a:solidFill>
                <a:schemeClr val="tx2">
                  <a:lumMod val="60000"/>
                  <a:lumOff val="40000"/>
                </a:schemeClr>
              </a:solidFill>
              <a:latin typeface="Intro 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00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3" grpId="0"/>
      <p:bldP spid="14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дизайн иллюстрации\на утверждение\през1\фо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350"/>
            <a:ext cx="13438188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дизайн иллюстрации\на утверждение\през1\10\11\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350"/>
            <a:ext cx="13438188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589" y="7084630"/>
            <a:ext cx="32573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  <a:latin typeface="Intro " pitchFamily="50" charset="0"/>
              </a:rPr>
              <a:t>Презентация ПАО «Колымаэнерго»</a:t>
            </a:r>
            <a:endParaRPr lang="ru-RU" sz="15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25" y="7047755"/>
            <a:ext cx="369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tro " pitchFamily="50" charset="0"/>
              </a:rPr>
              <a:t>11</a:t>
            </a:r>
            <a:endParaRPr lang="ru-RU" sz="16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57973" y="351011"/>
            <a:ext cx="434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Intro " pitchFamily="50" charset="0"/>
              </a:rPr>
              <a:t>ПРОЕКТЫ при поддержке ПАО «КОЛЫМАЭНЕРГО»</a:t>
            </a:r>
            <a:endParaRPr lang="ru-RU" sz="14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549" y="1431131"/>
            <a:ext cx="1982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А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кция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«Кормушка</a:t>
            </a:r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ntro " pitchFamily="50" charset="0"/>
              </a:rPr>
              <a:t>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549" y="6133137"/>
            <a:ext cx="2616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Соревнования по футболу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Intro 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07338" y="1380609"/>
            <a:ext cx="1916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Intro " pitchFamily="50" charset="0"/>
              </a:rPr>
              <a:t>Акция </a:t>
            </a:r>
            <a:r>
              <a:rPr lang="ru-RU" sz="1600" dirty="0" smtClean="0">
                <a:solidFill>
                  <a:schemeClr val="bg1"/>
                </a:solidFill>
                <a:latin typeface="Intro " pitchFamily="50" charset="0"/>
              </a:rPr>
              <a:t>«</a:t>
            </a:r>
            <a:r>
              <a:rPr lang="ru-RU" sz="1600" dirty="0" err="1" smtClean="0">
                <a:solidFill>
                  <a:schemeClr val="bg1"/>
                </a:solidFill>
                <a:latin typeface="Intro " pitchFamily="50" charset="0"/>
              </a:rPr>
              <a:t>оБЕРЕГАй</a:t>
            </a:r>
            <a:r>
              <a:rPr lang="ru-RU" sz="1600" dirty="0" smtClean="0">
                <a:solidFill>
                  <a:schemeClr val="bg1"/>
                </a:solidFill>
                <a:latin typeface="Intro " pitchFamily="50" charset="0"/>
              </a:rPr>
              <a:t>»</a:t>
            </a:r>
            <a:endParaRPr lang="ru-RU" sz="1600" dirty="0">
              <a:solidFill>
                <a:schemeClr val="bg1"/>
              </a:solidFill>
              <a:latin typeface="Intro 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58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дизайн иллюстрации\на утверждение\през1\фо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350"/>
            <a:ext cx="13438188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дизайн иллюстрации\на утверждение\през1\10\12\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350"/>
            <a:ext cx="13438188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589" y="7084630"/>
            <a:ext cx="32573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  <a:latin typeface="Intro " pitchFamily="50" charset="0"/>
              </a:rPr>
              <a:t>Презентация ПАО «Колымаэнерго»</a:t>
            </a:r>
            <a:endParaRPr lang="ru-RU" sz="15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25" y="7047755"/>
            <a:ext cx="388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tro " pitchFamily="50" charset="0"/>
              </a:rPr>
              <a:t>12</a:t>
            </a:r>
            <a:endParaRPr lang="ru-RU" sz="16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7973" y="351011"/>
            <a:ext cx="5224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Intro " pitchFamily="50" charset="0"/>
              </a:rPr>
              <a:t>АКЦИИ И ПРОЕКТЫ при поддержке ПАО «КОЛЫМАЭНЕРГО»</a:t>
            </a:r>
            <a:endParaRPr lang="ru-RU" sz="14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589" y="3587015"/>
            <a:ext cx="186634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>
                <a:solidFill>
                  <a:schemeClr val="bg1"/>
                </a:solidFill>
                <a:latin typeface="Intro " pitchFamily="50" charset="0"/>
              </a:rPr>
              <a:t>Акция «Вместе </a:t>
            </a:r>
            <a:r>
              <a:rPr lang="ru-RU" sz="1300" dirty="0" smtClean="0">
                <a:solidFill>
                  <a:schemeClr val="bg1"/>
                </a:solidFill>
                <a:latin typeface="Intro " pitchFamily="50" charset="0"/>
              </a:rPr>
              <a:t>Ярче</a:t>
            </a:r>
            <a:r>
              <a:rPr lang="ru-RU" sz="1300" dirty="0">
                <a:solidFill>
                  <a:schemeClr val="bg1"/>
                </a:solidFill>
                <a:latin typeface="Intro " pitchFamily="50" charset="0"/>
              </a:rPr>
              <a:t>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589" y="6395327"/>
            <a:ext cx="12127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bg1"/>
                </a:solidFill>
                <a:latin typeface="Intro " pitchFamily="50" charset="0"/>
              </a:rPr>
              <a:t>«День воды»</a:t>
            </a:r>
            <a:endParaRPr lang="ru-RU" sz="13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71462" y="4497018"/>
            <a:ext cx="31495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bg1"/>
                </a:solidFill>
                <a:latin typeface="Intro " pitchFamily="50" charset="0"/>
              </a:rPr>
              <a:t>Конкурс детского рисунка </a:t>
            </a:r>
            <a:r>
              <a:rPr lang="ru-RU" sz="1300" dirty="0">
                <a:solidFill>
                  <a:schemeClr val="bg1"/>
                </a:solidFill>
                <a:latin typeface="Intro " pitchFamily="50" charset="0"/>
              </a:rPr>
              <a:t>от </a:t>
            </a:r>
            <a:r>
              <a:rPr lang="ru-RU" sz="1300" dirty="0" smtClean="0">
                <a:solidFill>
                  <a:schemeClr val="bg1"/>
                </a:solidFill>
                <a:latin typeface="Intro " pitchFamily="50" charset="0"/>
              </a:rPr>
              <a:t>РусГидро</a:t>
            </a:r>
            <a:endParaRPr lang="ru-RU" sz="13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1462" y="6385246"/>
            <a:ext cx="880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bg1"/>
                </a:solidFill>
                <a:latin typeface="Intro " pitchFamily="50" charset="0"/>
              </a:rPr>
              <a:t>Энергоурок</a:t>
            </a:r>
            <a:endParaRPr lang="ru-RU" sz="11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42349" y="6385246"/>
            <a:ext cx="2179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Intro " pitchFamily="50" charset="0"/>
              </a:rPr>
              <a:t>К</a:t>
            </a:r>
            <a:r>
              <a:rPr lang="ru-RU" sz="1200" dirty="0" smtClean="0">
                <a:solidFill>
                  <a:schemeClr val="bg1"/>
                </a:solidFill>
                <a:latin typeface="Intro " pitchFamily="50" charset="0"/>
              </a:rPr>
              <a:t>онкурс «энергия </a:t>
            </a:r>
            <a:r>
              <a:rPr lang="ru-RU" sz="1200" dirty="0">
                <a:solidFill>
                  <a:schemeClr val="bg1"/>
                </a:solidFill>
                <a:latin typeface="Intro " pitchFamily="50" charset="0"/>
              </a:rPr>
              <a:t>21 </a:t>
            </a:r>
            <a:r>
              <a:rPr lang="ru-RU" sz="1200" dirty="0" smtClean="0">
                <a:solidFill>
                  <a:schemeClr val="bg1"/>
                </a:solidFill>
                <a:latin typeface="Intro " pitchFamily="50" charset="0"/>
              </a:rPr>
              <a:t>века»</a:t>
            </a:r>
            <a:endParaRPr lang="ru-RU" sz="12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50661" y="1287115"/>
            <a:ext cx="1436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Intro " pitchFamily="50" charset="0"/>
              </a:rPr>
              <a:t>Вручение дипломов </a:t>
            </a:r>
          </a:p>
          <a:p>
            <a:r>
              <a:rPr lang="ru-RU" sz="800" dirty="0">
                <a:solidFill>
                  <a:schemeClr val="bg1"/>
                </a:solidFill>
                <a:latin typeface="Intro " pitchFamily="50" charset="0"/>
              </a:rPr>
              <a:t>от «</a:t>
            </a:r>
            <a:r>
              <a:rPr lang="ru-RU" sz="800" dirty="0" err="1">
                <a:solidFill>
                  <a:schemeClr val="bg1"/>
                </a:solidFill>
                <a:latin typeface="Intro " pitchFamily="50" charset="0"/>
              </a:rPr>
              <a:t>РусГидро</a:t>
            </a:r>
            <a:r>
              <a:rPr lang="ru-RU" sz="800" dirty="0">
                <a:solidFill>
                  <a:schemeClr val="bg1"/>
                </a:solidFill>
                <a:latin typeface="Intro " pitchFamily="50" charset="0"/>
              </a:rPr>
              <a:t>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11370" y="4337165"/>
            <a:ext cx="2377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Intro " pitchFamily="50" charset="0"/>
              </a:rPr>
              <a:t>вручение подарков к </a:t>
            </a:r>
          </a:p>
          <a:p>
            <a:r>
              <a:rPr lang="ru-RU" sz="1200" dirty="0">
                <a:solidFill>
                  <a:schemeClr val="bg1"/>
                </a:solidFill>
                <a:latin typeface="Intro " pitchFamily="50" charset="0"/>
              </a:rPr>
              <a:t>конкурсу </a:t>
            </a:r>
            <a:r>
              <a:rPr lang="ru-RU" sz="1200" dirty="0" smtClean="0">
                <a:solidFill>
                  <a:schemeClr val="bg1"/>
                </a:solidFill>
                <a:latin typeface="Intro " pitchFamily="50" charset="0"/>
              </a:rPr>
              <a:t>«</a:t>
            </a:r>
            <a:r>
              <a:rPr lang="ru-RU" sz="1200" dirty="0" err="1" smtClean="0">
                <a:solidFill>
                  <a:schemeClr val="bg1"/>
                </a:solidFill>
                <a:latin typeface="Intro " pitchFamily="50" charset="0"/>
              </a:rPr>
              <a:t>Энергеия</a:t>
            </a:r>
            <a:r>
              <a:rPr lang="ru-RU" sz="1200" dirty="0" smtClean="0">
                <a:solidFill>
                  <a:schemeClr val="bg1"/>
                </a:solidFill>
                <a:latin typeface="Intro " pitchFamily="50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Intro " pitchFamily="50" charset="0"/>
              </a:rPr>
              <a:t>21 веска»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198486" y="6472271"/>
            <a:ext cx="1507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Intro " pitchFamily="50" charset="0"/>
              </a:rPr>
              <a:t>Экскурсия </a:t>
            </a:r>
            <a:r>
              <a:rPr lang="ru-RU" sz="1200" dirty="0">
                <a:solidFill>
                  <a:schemeClr val="bg1"/>
                </a:solidFill>
                <a:latin typeface="Intro " pitchFamily="50" charset="0"/>
              </a:rPr>
              <a:t>в музей</a:t>
            </a:r>
          </a:p>
        </p:txBody>
      </p:sp>
    </p:spTree>
    <p:extLst>
      <p:ext uri="{BB962C8B-B14F-4D97-AF65-F5344CB8AC3E}">
        <p14:creationId xmlns:p14="http://schemas.microsoft.com/office/powerpoint/2010/main" val="412022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дизайн иллюстрации\на утверждение\през1\фо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350"/>
            <a:ext cx="13438188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дизайн иллюстрации\на утверждение\през1\10\13\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350"/>
            <a:ext cx="13438188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589" y="7084630"/>
            <a:ext cx="32573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  <a:latin typeface="Intro " pitchFamily="50" charset="0"/>
              </a:rPr>
              <a:t>Презентация ПАО «Колымаэнерго»</a:t>
            </a:r>
            <a:endParaRPr lang="ru-RU" sz="15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25" y="704775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tro " pitchFamily="50" charset="0"/>
              </a:rPr>
              <a:t>13</a:t>
            </a:r>
            <a:endParaRPr lang="ru-RU" sz="16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57973" y="351011"/>
            <a:ext cx="5508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Intro " pitchFamily="50" charset="0"/>
              </a:rPr>
              <a:t>СПОРТИВНЫЕ ПРОЕКТЫ при поддержке ПАО «КОЛЫМАЭНЕРГО»</a:t>
            </a:r>
            <a:endParaRPr lang="ru-RU" sz="14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22469" y="1380609"/>
            <a:ext cx="4047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Intro " pitchFamily="50" charset="0"/>
              </a:rPr>
              <a:t>спартакиада трудящихся 2019 г</a:t>
            </a:r>
          </a:p>
        </p:txBody>
      </p:sp>
    </p:spTree>
    <p:extLst>
      <p:ext uri="{BB962C8B-B14F-4D97-AF65-F5344CB8AC3E}">
        <p14:creationId xmlns:p14="http://schemas.microsoft.com/office/powerpoint/2010/main" val="165379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дизайн иллюстрации\на утверждение\през1\фо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350"/>
            <a:ext cx="13438188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дизайн иллюстрации\в работе\презентация надточный\п1\14\14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3438188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589" y="7084630"/>
            <a:ext cx="32573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  <a:latin typeface="Intro " pitchFamily="50" charset="0"/>
              </a:rPr>
              <a:t>Презентация ПАО «Колымаэнерго»</a:t>
            </a:r>
            <a:endParaRPr lang="ru-RU" sz="15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25" y="7047755"/>
            <a:ext cx="396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tro " pitchFamily="50" charset="0"/>
              </a:rPr>
              <a:t>14</a:t>
            </a:r>
            <a:endParaRPr lang="ru-RU" sz="16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7973" y="351011"/>
            <a:ext cx="3086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Intro " pitchFamily="50" charset="0"/>
              </a:rPr>
              <a:t>ИНФОРМАЦИЯ О НАС В </a:t>
            </a:r>
            <a:r>
              <a:rPr lang="ru-RU" sz="1400" dirty="0">
                <a:solidFill>
                  <a:schemeClr val="bg1"/>
                </a:solidFill>
                <a:latin typeface="Intro " pitchFamily="50" charset="0"/>
              </a:rPr>
              <a:t>СОЦСЕТЯХ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34437" y="1287115"/>
            <a:ext cx="4752528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2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ПАО «</a:t>
            </a:r>
            <a:r>
              <a:rPr lang="ru-RU" sz="1420" dirty="0" err="1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Колымаэнерго</a:t>
            </a:r>
            <a:r>
              <a:rPr lang="ru-RU" sz="142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» ведет активную работу в </a:t>
            </a:r>
            <a:r>
              <a:rPr lang="ru-RU" sz="1420" dirty="0" err="1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соцсетях</a:t>
            </a:r>
            <a:r>
              <a:rPr lang="ru-RU" sz="142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. Общество представлено на популярных в регионе платформах: </a:t>
            </a:r>
            <a:endParaRPr lang="ru-RU" sz="1420" dirty="0" smtClean="0">
              <a:solidFill>
                <a:schemeClr val="accent1">
                  <a:lumMod val="75000"/>
                </a:schemeClr>
              </a:solidFill>
              <a:latin typeface="Intro " pitchFamily="50" charset="0"/>
              <a:cs typeface="Times New Roman" panose="02020603050405020304" pitchFamily="18" charset="0"/>
            </a:endParaRPr>
          </a:p>
          <a:p>
            <a:pPr algn="just"/>
            <a:endParaRPr lang="ru-RU" sz="1420" dirty="0">
              <a:solidFill>
                <a:schemeClr val="accent6">
                  <a:lumMod val="75000"/>
                </a:schemeClr>
              </a:solidFill>
              <a:latin typeface="Intro " pitchFamily="50" charset="0"/>
              <a:cs typeface="Times New Roman" panose="02020603050405020304" pitchFamily="18" charset="0"/>
            </a:endParaRPr>
          </a:p>
          <a:p>
            <a:pPr algn="just"/>
            <a:r>
              <a:rPr lang="ru-RU" sz="1420" dirty="0" err="1" smtClean="0">
                <a:solidFill>
                  <a:schemeClr val="accent6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Инстаграмм</a:t>
            </a:r>
            <a:endParaRPr lang="ru-RU" sz="1420" dirty="0" smtClean="0">
              <a:solidFill>
                <a:schemeClr val="accent6">
                  <a:lumMod val="75000"/>
                </a:schemeClr>
              </a:solidFill>
              <a:latin typeface="Intro " pitchFamily="50" charset="0"/>
              <a:cs typeface="Times New Roman" panose="02020603050405020304" pitchFamily="18" charset="0"/>
            </a:endParaRPr>
          </a:p>
          <a:p>
            <a:pPr algn="just"/>
            <a:r>
              <a:rPr lang="ru-RU" sz="142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https</a:t>
            </a:r>
            <a:r>
              <a:rPr lang="ru-RU" sz="142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://www.instagram.com/kolymaenergo</a:t>
            </a:r>
            <a:r>
              <a:rPr lang="ru-RU" sz="1420" u="sng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/</a:t>
            </a:r>
          </a:p>
          <a:p>
            <a:pPr algn="just"/>
            <a:endParaRPr lang="ru-RU" sz="1420" dirty="0">
              <a:solidFill>
                <a:schemeClr val="accent6">
                  <a:lumMod val="75000"/>
                </a:schemeClr>
              </a:solidFill>
              <a:latin typeface="Intro " pitchFamily="50" charset="0"/>
              <a:cs typeface="Times New Roman" panose="02020603050405020304" pitchFamily="18" charset="0"/>
            </a:endParaRPr>
          </a:p>
          <a:p>
            <a:pPr algn="just"/>
            <a:r>
              <a:rPr lang="ru-RU" sz="1420" dirty="0" err="1">
                <a:solidFill>
                  <a:schemeClr val="accent6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Фейсбук</a:t>
            </a:r>
            <a:r>
              <a:rPr lang="ru-RU" sz="142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 </a:t>
            </a:r>
            <a:r>
              <a:rPr lang="ru-RU" sz="142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https://www.facebook.com/Kolymaenergo</a:t>
            </a:r>
            <a:r>
              <a:rPr lang="ru-RU" sz="142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/</a:t>
            </a:r>
          </a:p>
          <a:p>
            <a:pPr algn="just"/>
            <a:endParaRPr lang="ru-RU" sz="1420" u="sng" dirty="0">
              <a:solidFill>
                <a:schemeClr val="accent1">
                  <a:lumMod val="75000"/>
                </a:schemeClr>
              </a:solidFill>
              <a:latin typeface="Intro " pitchFamily="50" charset="0"/>
              <a:cs typeface="Times New Roman" panose="02020603050405020304" pitchFamily="18" charset="0"/>
            </a:endParaRPr>
          </a:p>
          <a:p>
            <a:pPr algn="just"/>
            <a:r>
              <a:rPr lang="ru-RU" sz="142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Информация находится в постоянном обновлении, предоставляя своим подписчикам более широкий спектр неофициальной информации, выходящей за рамки пресс-релизов. Это информация по ряду направлений: История строительства Колымской ГЭС, эксплуатация объектов, всевозможные акции, проведение мероприятий и праздников, история Общества, архивные фото, знаменательные события прошлых лет, общая и интересная, позитивная информация об Обществе и т.д.</a:t>
            </a:r>
            <a:r>
              <a:rPr lang="ru-RU" sz="1420" dirty="0">
                <a:solidFill>
                  <a:srgbClr val="0070C0"/>
                </a:solidFill>
                <a:latin typeface="Intro " pitchFamily="50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4" name="Picture 3" descr="D:\дизайн иллюстрации\на утверждение\през1\инст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781" y="2504629"/>
            <a:ext cx="324206" cy="94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97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дизайн иллюстрации\на утверждение\през1\о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7937"/>
            <a:ext cx="13438188" cy="745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D:\дизайн иллюстрации\в работе\презентация надточный\п1\15\15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3438188" cy="745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1869" y="3375347"/>
            <a:ext cx="7297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БЛАГОДАРИМ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5227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дизайн иллюстрации\на утверждение\през1\фо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350"/>
            <a:ext cx="13438188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изайн иллюстрации\в работе\презентация надточный\п1\2\2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0"/>
            <a:ext cx="13438187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01989" y="49502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858956" y="264942"/>
            <a:ext cx="3739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Intro " pitchFamily="50" charset="0"/>
              </a:rPr>
              <a:t>ОБ ОБЩЕСТВЕ: ПАО «КОЛЫМАЭНЕРГО»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589" y="7084630"/>
            <a:ext cx="32573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  <a:latin typeface="Intro " pitchFamily="50" charset="0"/>
              </a:rPr>
              <a:t>Презентация ПАО «Колымаэнерго»</a:t>
            </a:r>
            <a:endParaRPr lang="ru-RU" sz="15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689" y="7047755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tro " pitchFamily="50" charset="0"/>
              </a:rPr>
              <a:t>2</a:t>
            </a:r>
            <a:endParaRPr lang="ru-RU" sz="1600" dirty="0">
              <a:solidFill>
                <a:schemeClr val="bg1"/>
              </a:solidFill>
              <a:latin typeface="Intro " pitchFamily="50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239726" y="1172955"/>
            <a:ext cx="504056" cy="5570724"/>
            <a:chOff x="4239726" y="1172955"/>
            <a:chExt cx="504056" cy="5570724"/>
          </a:xfrm>
        </p:grpSpPr>
        <p:pic>
          <p:nvPicPr>
            <p:cNvPr id="8" name="Picture 3" descr="D:\дизайн иллюстрации\на утверждение\през1\шарик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726" y="1172955"/>
              <a:ext cx="504056" cy="51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D:\дизайн иллюстрации\на утверждение\през1\шарик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726" y="1791171"/>
              <a:ext cx="504056" cy="51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D:\дизайн иллюстрации\на утверждение\през1\шарик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726" y="2455544"/>
              <a:ext cx="504056" cy="51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 descr="D:\дизайн иллюстрации\на утверждение\през1\шарик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726" y="3119917"/>
              <a:ext cx="504056" cy="51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D:\дизайн иллюстрации\на утверждение\през1\шарик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726" y="3916533"/>
              <a:ext cx="504056" cy="51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D:\дизайн иллюстрации\на утверждение\през1\шарик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726" y="4815507"/>
              <a:ext cx="504056" cy="51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 descr="D:\дизайн иллюстрации\на утверждение\през1\шарик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726" y="5607595"/>
              <a:ext cx="504056" cy="51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 descr="D:\дизайн иллюстрации\на утверждение\през1\шарик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726" y="6231706"/>
              <a:ext cx="504056" cy="51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922069" y="1287115"/>
            <a:ext cx="83529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Первая крупная гидроэлектростанция в Магаданской области</a:t>
            </a:r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.</a:t>
            </a:r>
          </a:p>
          <a:p>
            <a:endParaRPr lang="ru-RU" sz="1500" dirty="0">
              <a:solidFill>
                <a:schemeClr val="accent1">
                  <a:lumMod val="75000"/>
                </a:schemeClr>
              </a:solidFill>
              <a:latin typeface="Intro " pitchFamily="50" charset="0"/>
            </a:endParaRPr>
          </a:p>
          <a:p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Мощность ГЭС – 900 МВт, это первая столь мощная гидроэлектростанция в условиях вечной мерзлоты. </a:t>
            </a:r>
            <a:endParaRPr lang="ru-RU" sz="1500" dirty="0" smtClean="0">
              <a:solidFill>
                <a:schemeClr val="accent1">
                  <a:lumMod val="75000"/>
                </a:schemeClr>
              </a:solidFill>
              <a:latin typeface="Intro " pitchFamily="50" charset="0"/>
            </a:endParaRPr>
          </a:p>
          <a:p>
            <a:endParaRPr lang="ru-RU" sz="1500" dirty="0">
              <a:solidFill>
                <a:schemeClr val="accent1">
                  <a:lumMod val="75000"/>
                </a:schemeClr>
              </a:solidFill>
              <a:latin typeface="Intro " pitchFamily="50" charset="0"/>
            </a:endParaRPr>
          </a:p>
          <a:p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Это самая мощная ГЭС в России с подземным расположением машинного зала</a:t>
            </a:r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.</a:t>
            </a:r>
          </a:p>
          <a:p>
            <a:endParaRPr lang="ru-RU" sz="1500" dirty="0">
              <a:solidFill>
                <a:schemeClr val="accent1">
                  <a:lumMod val="75000"/>
                </a:schemeClr>
              </a:solidFill>
              <a:latin typeface="Intro " pitchFamily="50" charset="0"/>
            </a:endParaRPr>
          </a:p>
          <a:p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Грунтовая плотина Колымской ГЭС высотой 132 метра – самая высокая насыпная плотина в стране. </a:t>
            </a:r>
            <a:endParaRPr lang="ru-RU" sz="1500" dirty="0" smtClean="0">
              <a:solidFill>
                <a:schemeClr val="accent1">
                  <a:lumMod val="75000"/>
                </a:schemeClr>
              </a:solidFill>
              <a:latin typeface="Intro " pitchFamily="50" charset="0"/>
            </a:endParaRPr>
          </a:p>
          <a:p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 </a:t>
            </a:r>
            <a:endParaRPr lang="ru-RU" sz="1500" dirty="0">
              <a:solidFill>
                <a:schemeClr val="accent1">
                  <a:lumMod val="75000"/>
                </a:schemeClr>
              </a:solidFill>
              <a:latin typeface="Intro " pitchFamily="50" charset="0"/>
            </a:endParaRPr>
          </a:p>
          <a:p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Колымская ГЭС обеспечивает большую часть потребностей области, а также восточных улусов республики Саха (Якутия) в электроэнергии, поистине являясь энергетическим сердцем региона</a:t>
            </a:r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.</a:t>
            </a:r>
          </a:p>
          <a:p>
            <a:endParaRPr lang="ru-RU" sz="1500" dirty="0">
              <a:solidFill>
                <a:schemeClr val="accent1">
                  <a:lumMod val="75000"/>
                </a:schemeClr>
              </a:solidFill>
              <a:latin typeface="Intro " pitchFamily="50" charset="0"/>
            </a:endParaRPr>
          </a:p>
          <a:p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Сотрудники «</a:t>
            </a:r>
            <a:r>
              <a:rPr lang="ru-RU" sz="1500" dirty="0" err="1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Колымаэнерго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» филиала «Колымская ГЭС имени </a:t>
            </a:r>
            <a:r>
              <a:rPr lang="ru-RU" sz="1500" dirty="0" err="1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Фриштера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 Ю.И.» проделали колоссальный труд – за 50 лет с нуля построили энергетическое сердце Магаданской области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.</a:t>
            </a:r>
          </a:p>
          <a:p>
            <a:endParaRPr lang="ru-RU" sz="1500" dirty="0">
              <a:solidFill>
                <a:schemeClr val="accent1">
                  <a:lumMod val="75000"/>
                </a:schemeClr>
              </a:solidFill>
              <a:latin typeface="Intro " pitchFamily="50" charset="0"/>
            </a:endParaRPr>
          </a:p>
          <a:p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Численность персонала ПАО «Колымаэнерго» </a:t>
            </a:r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- </a:t>
            </a:r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более 600 </a:t>
            </a: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человек. </a:t>
            </a:r>
          </a:p>
          <a:p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 </a:t>
            </a:r>
            <a:endParaRPr lang="ru-RU" sz="1500" dirty="0">
              <a:solidFill>
                <a:schemeClr val="accent1">
                  <a:lumMod val="75000"/>
                </a:schemeClr>
              </a:solidFill>
              <a:latin typeface="Intro " pitchFamily="50" charset="0"/>
            </a:endParaRPr>
          </a:p>
          <a:p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В составе ПАО «Колымаэнерго» – Аппарат управления, Филиал «Колымская ГЭС имени </a:t>
            </a:r>
            <a:r>
              <a:rPr lang="ru-RU" sz="1500" dirty="0" err="1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Фриштера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 Ю.И.», Обособленное подразделение «Усть-Среднеканская ГЭС».</a:t>
            </a:r>
            <a:endParaRPr lang="ru-RU" sz="1500" dirty="0">
              <a:solidFill>
                <a:schemeClr val="accent1">
                  <a:lumMod val="75000"/>
                </a:schemeClr>
              </a:solidFill>
              <a:latin typeface="Intro 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48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дизайн иллюстрации\на утверждение\през1\фо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350"/>
            <a:ext cx="13438188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2570" y="1792295"/>
            <a:ext cx="5328592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Трудоустройство молодых специалистов</a:t>
            </a:r>
            <a:r>
              <a:rPr lang="ru-RU" sz="155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, прибывающих </a:t>
            </a: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на работу, согласно </a:t>
            </a:r>
            <a:r>
              <a:rPr lang="ru-RU" sz="155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Трудовому кодексу РФ;</a:t>
            </a:r>
          </a:p>
          <a:p>
            <a:r>
              <a:rPr lang="ru-RU" sz="1550" dirty="0">
                <a:latin typeface="Intro " pitchFamily="50" charset="0"/>
              </a:rPr>
              <a:t> </a:t>
            </a:r>
            <a:endParaRPr lang="ru-RU" sz="1550" dirty="0" smtClean="0">
              <a:latin typeface="Intro " pitchFamily="50" charset="0"/>
            </a:endParaRPr>
          </a:p>
          <a:p>
            <a:endParaRPr lang="ru-RU" sz="1550" dirty="0">
              <a:latin typeface="Intro " pitchFamily="50" charset="0"/>
            </a:endParaRPr>
          </a:p>
          <a:p>
            <a:r>
              <a:rPr lang="ru-RU" sz="1550" dirty="0" smtClean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Оплачиваемый годовой отпуск </a:t>
            </a:r>
            <a:r>
              <a:rPr lang="ru-RU" sz="155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от </a:t>
            </a:r>
            <a:r>
              <a:rPr lang="ru-RU" sz="1550" dirty="0" smtClean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52 дней и оплата </a:t>
            </a:r>
            <a:r>
              <a:rPr lang="ru-RU" sz="155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проезда в отпуск работнику и </a:t>
            </a:r>
            <a:r>
              <a:rPr lang="ru-RU" sz="1550" dirty="0" smtClean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его несовершеннолетним </a:t>
            </a:r>
            <a:r>
              <a:rPr lang="ru-RU" sz="155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детям один раз в два года;</a:t>
            </a:r>
          </a:p>
          <a:p>
            <a:endParaRPr lang="ru-RU" sz="1550" dirty="0">
              <a:solidFill>
                <a:schemeClr val="accent6">
                  <a:lumMod val="75000"/>
                </a:schemeClr>
              </a:solidFill>
              <a:latin typeface="Intro " pitchFamily="50" charset="0"/>
            </a:endParaRPr>
          </a:p>
          <a:p>
            <a:r>
              <a:rPr lang="ru-RU" sz="155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 </a:t>
            </a:r>
          </a:p>
          <a:p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Система </a:t>
            </a:r>
            <a:r>
              <a:rPr lang="ru-RU" sz="155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премирования – ежемесячная, квартальная и по итогам года</a:t>
            </a: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;</a:t>
            </a:r>
          </a:p>
          <a:p>
            <a:endParaRPr lang="ru-RU" sz="1550" dirty="0">
              <a:solidFill>
                <a:schemeClr val="accent1">
                  <a:lumMod val="75000"/>
                </a:schemeClr>
              </a:solidFill>
              <a:latin typeface="Intro " pitchFamily="50" charset="0"/>
            </a:endParaRPr>
          </a:p>
          <a:p>
            <a:r>
              <a:rPr lang="ru-RU" sz="155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Дополнительные выплаты согласно Коллективному договору по различным жизненным ситуациям;</a:t>
            </a:r>
          </a:p>
          <a:p>
            <a:r>
              <a:rPr lang="ru-RU" sz="155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 </a:t>
            </a:r>
          </a:p>
          <a:p>
            <a:r>
              <a:rPr lang="ru-RU" sz="155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Программа добровольного медицинского </a:t>
            </a: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страхования и негосударственного пенсионного обеспечения.</a:t>
            </a:r>
            <a:endParaRPr lang="ru-RU" sz="1550" dirty="0">
              <a:solidFill>
                <a:schemeClr val="accent1">
                  <a:lumMod val="75000"/>
                </a:schemeClr>
              </a:solidFill>
              <a:latin typeface="Intro " pitchFamily="50" charset="0"/>
            </a:endParaRPr>
          </a:p>
          <a:p>
            <a:endParaRPr lang="ru-RU" sz="1550" dirty="0">
              <a:solidFill>
                <a:schemeClr val="accent1">
                  <a:lumMod val="75000"/>
                </a:schemeClr>
              </a:solidFill>
              <a:latin typeface="Intro 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30975" y="1292158"/>
            <a:ext cx="554461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Компенсация расходов по переезду лицам и членам их семей, прибывшим на работу по приглашению в Общество из других регионов Российской Федерации и заключившим срочный трудовой договор с Работодателем не менее, чем на три года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.</a:t>
            </a:r>
            <a:r>
              <a:rPr lang="ru-RU" sz="1600" dirty="0">
                <a:latin typeface="Intro " pitchFamily="50" charset="0"/>
              </a:rPr>
              <a:t> </a:t>
            </a: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Так же, прибывшим на работу в Общество из других регионов Российской Федерации по приглашению, временно предоставляется комфортабельное общежитие с необходимой мебелью и бытовой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техникой</a:t>
            </a:r>
          </a:p>
          <a:p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Инфраструктура поселка Синегорье - поликлиника, больница, детский сад, общеобразовательная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средняя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школа, дворец спорта, дом культуры, библиотека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;</a:t>
            </a:r>
          </a:p>
          <a:p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благоустроенные 1-комнатные,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2-комнатные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и 3-комнатные квартиры, расположенные в </a:t>
            </a:r>
          </a:p>
          <a:p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5-этажных и 9-этажных домах.</a:t>
            </a: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Поселок телефонизирован, имеется кабельное телевидение, домашний и мобильный интернет.</a:t>
            </a:r>
          </a:p>
          <a:p>
            <a:endParaRPr lang="ru-RU" sz="1600" dirty="0">
              <a:solidFill>
                <a:schemeClr val="accent1">
                  <a:lumMod val="75000"/>
                </a:schemeClr>
              </a:solidFill>
              <a:latin typeface="Intro " pitchFamily="50" charset="0"/>
            </a:endParaRPr>
          </a:p>
          <a:p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Intro " pitchFamily="50" charset="0"/>
            </a:endParaRPr>
          </a:p>
          <a:p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tro " pitchFamily="50" charset="0"/>
              </a:rPr>
              <a:t> </a:t>
            </a:r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  <a:latin typeface="Intro " pitchFamily="50" charset="0"/>
            </a:endParaRP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01589" y="7084630"/>
            <a:ext cx="32573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  <a:latin typeface="Intro " pitchFamily="50" charset="0"/>
              </a:rPr>
              <a:t>Презентация ПАО «Колымаэнерго»</a:t>
            </a:r>
            <a:endParaRPr lang="ru-RU" sz="15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689" y="7047755"/>
            <a:ext cx="301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Intro " pitchFamily="50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57973" y="319061"/>
            <a:ext cx="3473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Intro " pitchFamily="50" charset="0"/>
              </a:rPr>
              <a:t>ПОДДЕРЖКА МОЛОДЫХ СПЕЦИАЛИСТОВ</a:t>
            </a:r>
            <a:endParaRPr lang="ru-RU" sz="1400" dirty="0">
              <a:solidFill>
                <a:schemeClr val="bg1"/>
              </a:solidFill>
              <a:latin typeface="Intro " pitchFamily="50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44652" y="1695253"/>
            <a:ext cx="504056" cy="4146608"/>
            <a:chOff x="368513" y="1684928"/>
            <a:chExt cx="504056" cy="4146608"/>
          </a:xfrm>
        </p:grpSpPr>
        <p:pic>
          <p:nvPicPr>
            <p:cNvPr id="17" name="Picture 3" descr="D:\дизайн иллюстрации\на утверждение\през1\шари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13" y="1684928"/>
              <a:ext cx="504056" cy="51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" descr="D:\дизайн иллюстрации\на утверждение\през1\шари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13" y="2871291"/>
              <a:ext cx="504056" cy="51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D:\дизайн иллюстрации\на утверждение\през1\шари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13" y="3898860"/>
              <a:ext cx="504056" cy="51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D:\дизайн иллюстрации\на утверждение\през1\шари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13" y="4563233"/>
              <a:ext cx="504056" cy="51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 descr="D:\дизайн иллюстрации\на утверждение\през1\шари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13" y="5319563"/>
              <a:ext cx="504056" cy="51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6888886" y="1575147"/>
            <a:ext cx="504056" cy="4000402"/>
            <a:chOff x="6888886" y="1575147"/>
            <a:chExt cx="504056" cy="4000402"/>
          </a:xfrm>
        </p:grpSpPr>
        <p:pic>
          <p:nvPicPr>
            <p:cNvPr id="22" name="Picture 3" descr="D:\дизайн иллюстрации\на утверждение\през1\шари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886" y="1575147"/>
              <a:ext cx="504056" cy="51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D:\дизайн иллюстрации\на утверждение\през1\шари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886" y="2871291"/>
              <a:ext cx="504056" cy="51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 descr="D:\дизайн иллюстрации\на утверждение\през1\шари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886" y="3768557"/>
              <a:ext cx="504056" cy="51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 descr="D:\дизайн иллюстрации\на утверждение\през1\шари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886" y="5063576"/>
              <a:ext cx="504056" cy="51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687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дизайн иллюстрации\на утверждение\през1\фо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350"/>
            <a:ext cx="13438188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дизайн иллюстрации\в работе\презентация надточный\п1\4\4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3438188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589" y="7084630"/>
            <a:ext cx="32573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  <a:latin typeface="Intro " pitchFamily="50" charset="0"/>
              </a:rPr>
              <a:t>Презентация ПАО «Колымаэнерго»</a:t>
            </a:r>
            <a:endParaRPr lang="ru-RU" sz="15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689" y="7047755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tro " pitchFamily="50" charset="0"/>
              </a:rPr>
              <a:t>4</a:t>
            </a:r>
            <a:endParaRPr lang="ru-RU" sz="16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573" y="1402734"/>
            <a:ext cx="12457384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8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6</a:t>
            </a:r>
            <a:r>
              <a:rPr lang="ru-RU" sz="2880" dirty="0">
                <a:latin typeface="Intro " pitchFamily="50" charset="0"/>
              </a:rPr>
              <a:t> </a:t>
            </a:r>
            <a:r>
              <a:rPr lang="ru-RU" sz="288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ноября </a:t>
            </a:r>
            <a:r>
              <a:rPr lang="ru-RU" sz="288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2019</a:t>
            </a:r>
            <a:r>
              <a:rPr lang="ru-RU" sz="2880" dirty="0">
                <a:latin typeface="Intro " pitchFamily="50" charset="0"/>
              </a:rPr>
              <a:t> </a:t>
            </a:r>
            <a:r>
              <a:rPr lang="ru-RU" sz="288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</a:rPr>
              <a:t>года ПАО «Колымаэнерго» исполнилось </a:t>
            </a:r>
            <a:r>
              <a:rPr lang="ru-RU" sz="288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50 лет</a:t>
            </a:r>
          </a:p>
        </p:txBody>
      </p:sp>
    </p:spTree>
    <p:extLst>
      <p:ext uri="{BB962C8B-B14F-4D97-AF65-F5344CB8AC3E}">
        <p14:creationId xmlns:p14="http://schemas.microsoft.com/office/powerpoint/2010/main" val="295879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дизайн иллюстрации\на утверждение\през1\фо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350"/>
            <a:ext cx="13438188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дизайн иллюстрации\на утверждение\през1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350"/>
            <a:ext cx="13438188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589" y="7084630"/>
            <a:ext cx="32573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  <a:latin typeface="Intro " pitchFamily="50" charset="0"/>
              </a:rPr>
              <a:t>Презентация ПАО «Колымаэнерго»</a:t>
            </a:r>
            <a:endParaRPr lang="ru-RU" sz="15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689" y="7047755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tro " pitchFamily="50" charset="0"/>
              </a:rPr>
              <a:t>5</a:t>
            </a:r>
            <a:endParaRPr lang="ru-RU" sz="16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573" y="1143099"/>
            <a:ext cx="50405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О ПАО «Колымаэнерго» можно увидеть публикации в печатных изданиях - </a:t>
            </a: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«</a:t>
            </a:r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Магаданская правда», «Северная правда», </a:t>
            </a: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«Аргументы и факты</a:t>
            </a:r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Intro " pitchFamily="50" charset="0"/>
              </a:rPr>
              <a:t>».</a:t>
            </a:r>
            <a:endParaRPr lang="ru-RU" sz="1500" dirty="0">
              <a:solidFill>
                <a:schemeClr val="accent6">
                  <a:lumMod val="75000"/>
                </a:schemeClr>
              </a:solidFill>
              <a:latin typeface="Intro 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8173" y="1222365"/>
            <a:ext cx="34563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tro " pitchFamily="50" charset="0"/>
              </a:rPr>
              <a:t>Сотрудничаем </a:t>
            </a:r>
            <a:r>
              <a:rPr lang="ru-RU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Intro " pitchFamily="50" charset="0"/>
              </a:rPr>
              <a:t>с журналом </a:t>
            </a:r>
          </a:p>
          <a:p>
            <a:r>
              <a:rPr lang="ru-RU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Intro " pitchFamily="50" charset="0"/>
              </a:rPr>
              <a:t>«Развитие Региона»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58573" y="1215107"/>
            <a:ext cx="34563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Intro " pitchFamily="50" charset="0"/>
              </a:rPr>
              <a:t>Информация на радио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58173" y="4045485"/>
            <a:ext cx="2232248" cy="5539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Intro " pitchFamily="50" charset="0"/>
              </a:rPr>
              <a:t>130 публикаций </a:t>
            </a:r>
          </a:p>
          <a:p>
            <a:r>
              <a:rPr lang="ru-RU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Intro " pitchFamily="50" charset="0"/>
              </a:rPr>
              <a:t>в СМИ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34437" y="4045485"/>
            <a:ext cx="2232248" cy="5539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Intro " pitchFamily="50" charset="0"/>
              </a:rPr>
              <a:t>100 упоминаний </a:t>
            </a:r>
          </a:p>
          <a:p>
            <a:r>
              <a:rPr lang="ru-RU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Intro " pitchFamily="50" charset="0"/>
              </a:rPr>
              <a:t>в </a:t>
            </a:r>
            <a:r>
              <a:rPr lang="ru-RU" sz="15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Intro " pitchFamily="50" charset="0"/>
              </a:rPr>
              <a:t>social</a:t>
            </a:r>
            <a:r>
              <a:rPr lang="ru-RU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Intro " pitchFamily="50" charset="0"/>
              </a:rPr>
              <a:t> </a:t>
            </a:r>
            <a:r>
              <a:rPr lang="ru-RU" sz="15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Intro " pitchFamily="50" charset="0"/>
              </a:rPr>
              <a:t>media</a:t>
            </a:r>
            <a:r>
              <a:rPr lang="ru-RU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Intro " pitchFamily="50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10701" y="4023419"/>
            <a:ext cx="24482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Intro " pitchFamily="50" charset="0"/>
              </a:rPr>
              <a:t>25 </a:t>
            </a:r>
            <a:r>
              <a:rPr lang="ru-RU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tro " pitchFamily="50" charset="0"/>
              </a:rPr>
              <a:t>Пресс-релизов </a:t>
            </a:r>
            <a:r>
              <a:rPr lang="ru-RU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Intro " pitchFamily="50" charset="0"/>
              </a:rPr>
              <a:t>на </a:t>
            </a:r>
          </a:p>
          <a:p>
            <a:r>
              <a:rPr lang="ru-RU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Intro " pitchFamily="50" charset="0"/>
              </a:rPr>
              <a:t>корпоративном </a:t>
            </a:r>
          </a:p>
          <a:p>
            <a:r>
              <a:rPr lang="ru-RU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ntro " pitchFamily="50" charset="0"/>
              </a:rPr>
              <a:t>Сайте РусГидро</a:t>
            </a:r>
            <a:endParaRPr lang="ru-RU" sz="1500" dirty="0">
              <a:solidFill>
                <a:schemeClr val="tx2">
                  <a:lumMod val="60000"/>
                  <a:lumOff val="40000"/>
                </a:schemeClr>
              </a:solidFill>
              <a:latin typeface="Intro 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57973" y="351011"/>
            <a:ext cx="3623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Intro " pitchFamily="50" charset="0"/>
              </a:rPr>
              <a:t>ИНФОРМАЦИЯ О ПАО «КОЛЫМАЭНЕРГО»</a:t>
            </a:r>
            <a:endParaRPr lang="ru-RU" sz="1400" dirty="0">
              <a:solidFill>
                <a:schemeClr val="bg1"/>
              </a:solidFill>
              <a:latin typeface="Intro 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7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изайн иллюстрации\на утверждение\през1\фо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350"/>
            <a:ext cx="13438188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дизайн иллюстрации\в работе\презентация надточный\п1\7\7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3438188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1589" y="7084630"/>
            <a:ext cx="32573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  <a:latin typeface="Intro " pitchFamily="50" charset="0"/>
              </a:rPr>
              <a:t>Презентация ПАО «Колымаэнерго»</a:t>
            </a:r>
            <a:endParaRPr lang="ru-RU" sz="15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689" y="7047755"/>
            <a:ext cx="311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tro " pitchFamily="50" charset="0"/>
              </a:rPr>
              <a:t>6</a:t>
            </a:r>
            <a:endParaRPr lang="ru-RU" sz="16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57973" y="351011"/>
            <a:ext cx="5676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Intro " pitchFamily="50" charset="0"/>
              </a:rPr>
              <a:t>«</a:t>
            </a:r>
            <a:r>
              <a:rPr lang="ru-RU" sz="1400" dirty="0">
                <a:solidFill>
                  <a:schemeClr val="bg1"/>
                </a:solidFill>
                <a:latin typeface="Intro " pitchFamily="50" charset="0"/>
              </a:rPr>
              <a:t>ПРОГРАММА КОМПЛЕКСНОЙ </a:t>
            </a:r>
            <a:r>
              <a:rPr lang="ru-RU" sz="1400" dirty="0" smtClean="0">
                <a:solidFill>
                  <a:schemeClr val="bg1"/>
                </a:solidFill>
                <a:latin typeface="Intro " pitchFamily="50" charset="0"/>
              </a:rPr>
              <a:t>МОДЕРНИЗАЦИИ КОЛЫМСКОЙ </a:t>
            </a:r>
            <a:r>
              <a:rPr lang="ru-RU" sz="1400" dirty="0">
                <a:solidFill>
                  <a:schemeClr val="bg1"/>
                </a:solidFill>
                <a:latin typeface="Intro " pitchFamily="50" charset="0"/>
              </a:rPr>
              <a:t>ГЭС»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9581" y="1143099"/>
            <a:ext cx="123853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Intro " pitchFamily="50" charset="0"/>
                <a:cs typeface="Times New Roman" panose="02020603050405020304" pitchFamily="18" charset="0"/>
              </a:rPr>
              <a:t>На Колымской ГЭС продолжается комплексная модернизация гидрогенерирующих объектов. В 2019 году прошла замена комплексного распределительного устройства и капитальный ремонт второго гидроагрегата. Обновление оборудования происходит в рамках инвестиционной программы </a:t>
            </a:r>
            <a:r>
              <a:rPr lang="ru-RU" sz="1200" dirty="0" smtClean="0">
                <a:solidFill>
                  <a:srgbClr val="0070C0"/>
                </a:solidFill>
                <a:latin typeface="Intro " pitchFamily="50" charset="0"/>
                <a:cs typeface="Times New Roman" panose="02020603050405020304" pitchFamily="18" charset="0"/>
              </a:rPr>
              <a:t>ПАО «Колымаэнерго</a:t>
            </a:r>
            <a:r>
              <a:rPr lang="ru-RU" sz="1200" dirty="0">
                <a:solidFill>
                  <a:srgbClr val="0070C0"/>
                </a:solidFill>
                <a:latin typeface="Intro " pitchFamily="50" charset="0"/>
                <a:cs typeface="Times New Roman" panose="02020603050405020304" pitchFamily="18" charset="0"/>
              </a:rPr>
              <a:t>», которую утвердило Министерство энергетики России. Система от которой зависит светлое настоящее практически всей Магаданской области. </a:t>
            </a:r>
            <a:endParaRPr lang="ru-RU" sz="1200" dirty="0" smtClean="0">
              <a:solidFill>
                <a:srgbClr val="0070C0"/>
              </a:solidFill>
              <a:latin typeface="Intro " pitchFamily="50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rgbClr val="0070C0"/>
              </a:solidFill>
              <a:latin typeface="Intro " pitchFamily="50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Комплексное распределительное устройство отвечает за электроснабжение Колымской ГЭС и поселка </a:t>
            </a:r>
            <a:r>
              <a:rPr lang="ru-RU" sz="1200" dirty="0" err="1">
                <a:solidFill>
                  <a:schemeClr val="accent6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Синегорье</a:t>
            </a:r>
            <a:r>
              <a:rPr lang="ru-RU" sz="120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. Замена старых выключателей и наладка новых ячеек КРУ напряжением 10 киловольт началось еще в ноябре 2019 года. Была проведена работа по подачи испытательных сигналов и проверки терминалов защит. </a:t>
            </a:r>
          </a:p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Механизм работы сердца Колымской ГЭС построен на пяти гидроагрегатах. Два из них вращаются и вырабатывают энергию, другая пара ждёт своей очереди в резерве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.</a:t>
            </a:r>
          </a:p>
          <a:p>
            <a:endParaRPr lang="ru-RU" sz="1200" dirty="0">
              <a:solidFill>
                <a:srgbClr val="0070C0"/>
              </a:solidFill>
              <a:latin typeface="Intro " pitchFamily="50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rgbClr val="0070C0"/>
                </a:solidFill>
                <a:latin typeface="Intro " pitchFamily="50" charset="0"/>
                <a:cs typeface="Times New Roman" panose="02020603050405020304" pitchFamily="18" charset="0"/>
              </a:rPr>
              <a:t>В соответствии с программой ремонтов на Колымской ГЭС завершается капитальный ремонт гидроагрегата №2 мощностью 180 МВт, который ведется с сентября 2019 года. Закончены основные ремонтные работы на турбине и генераторе, завершается сборка гидроагрегата №2 в кратере. На данный момент осуществляется проверка механических параметров гидроагрегата поворотом ротора.   </a:t>
            </a:r>
            <a:endParaRPr lang="ru-RU" sz="1200" dirty="0" smtClean="0">
              <a:solidFill>
                <a:srgbClr val="0070C0"/>
              </a:solidFill>
              <a:latin typeface="Intro " pitchFamily="50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accent6">
                  <a:lumMod val="75000"/>
                </a:schemeClr>
              </a:solidFill>
              <a:latin typeface="Intro " pitchFamily="50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Ввод агрегата в работу 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состоялся в августе </a:t>
            </a:r>
            <a:r>
              <a:rPr lang="ru-RU" sz="120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2020 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32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дизайн иллюстрации\на утверждение\през1\фо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350"/>
            <a:ext cx="13438188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дизайн иллюстрации\в работе\презентация надточный\п1\6\6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3438188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589" y="7084630"/>
            <a:ext cx="32573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  <a:latin typeface="Intro " pitchFamily="50" charset="0"/>
              </a:rPr>
              <a:t>Презентация ПАО «Колымаэнерго»</a:t>
            </a:r>
            <a:endParaRPr lang="ru-RU" sz="15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689" y="7047755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tro " pitchFamily="50" charset="0"/>
              </a:rPr>
              <a:t>7</a:t>
            </a:r>
            <a:endParaRPr lang="ru-RU" sz="16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7973" y="351011"/>
            <a:ext cx="5894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Intro " pitchFamily="50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Intro " pitchFamily="50" charset="0"/>
              </a:rPr>
              <a:t>«ПРОГРАММА КОМПЛЕКСНОЙ МОДЕРНИЗАЦИИ </a:t>
            </a:r>
            <a:r>
              <a:rPr lang="ru-RU" sz="1400" dirty="0" smtClean="0">
                <a:solidFill>
                  <a:schemeClr val="bg1"/>
                </a:solidFill>
                <a:latin typeface="Intro " pitchFamily="50" charset="0"/>
              </a:rPr>
              <a:t>КОЛЫМСКОЙ </a:t>
            </a:r>
            <a:r>
              <a:rPr lang="ru-RU" sz="1400" dirty="0">
                <a:solidFill>
                  <a:schemeClr val="bg1"/>
                </a:solidFill>
                <a:latin typeface="Intro " pitchFamily="50" charset="0"/>
              </a:rPr>
              <a:t>ГЭС» </a:t>
            </a:r>
          </a:p>
        </p:txBody>
      </p:sp>
    </p:spTree>
    <p:extLst>
      <p:ext uri="{BB962C8B-B14F-4D97-AF65-F5344CB8AC3E}">
        <p14:creationId xmlns:p14="http://schemas.microsoft.com/office/powerpoint/2010/main" val="195762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дизайн иллюстрации\на утверждение\през1\фо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349"/>
            <a:ext cx="13438188" cy="745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дизайн иллюстрации\в работе\презентация надточный\п1\8\8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3438188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589" y="7084630"/>
            <a:ext cx="32573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  <a:latin typeface="Intro " pitchFamily="50" charset="0"/>
              </a:rPr>
              <a:t>Презентация ПАО «Колымаэнерго»</a:t>
            </a:r>
            <a:endParaRPr lang="ru-RU" sz="15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689" y="7047755"/>
            <a:ext cx="308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tro " pitchFamily="50" charset="0"/>
              </a:rPr>
              <a:t>8</a:t>
            </a:r>
            <a:endParaRPr lang="ru-RU" sz="16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7973" y="351011"/>
            <a:ext cx="3057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Intro " pitchFamily="50" charset="0"/>
              </a:rPr>
              <a:t>ПАО «КОЛЫМАЭНЕРГО» И СМИ</a:t>
            </a:r>
            <a:r>
              <a:rPr lang="ru-RU" sz="1400" dirty="0">
                <a:solidFill>
                  <a:schemeClr val="bg1"/>
                </a:solidFill>
                <a:latin typeface="Intro " pitchFamily="50" charset="0"/>
              </a:rPr>
              <a:t>.</a:t>
            </a:r>
            <a:endParaRPr lang="ru-RU" sz="14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589" y="1143099"/>
            <a:ext cx="12169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solidFill>
                  <a:srgbClr val="0070C0"/>
                </a:solidFill>
                <a:latin typeface="Intro " pitchFamily="50" charset="0"/>
                <a:cs typeface="Times New Roman" panose="02020603050405020304" pitchFamily="18" charset="0"/>
              </a:rPr>
              <a:t>В </a:t>
            </a:r>
            <a:r>
              <a:rPr lang="ru-RU" sz="1500" dirty="0" smtClean="0">
                <a:solidFill>
                  <a:srgbClr val="0070C0"/>
                </a:solidFill>
                <a:latin typeface="Intro " pitchFamily="50" charset="0"/>
                <a:cs typeface="Times New Roman" panose="02020603050405020304" pitchFamily="18" charset="0"/>
              </a:rPr>
              <a:t>ПАО «Колымаэнерго» ведется </a:t>
            </a:r>
            <a:r>
              <a:rPr lang="ru-RU" sz="1500" dirty="0" smtClean="0">
                <a:solidFill>
                  <a:srgbClr val="0070C0"/>
                </a:solidFill>
                <a:latin typeface="Intro " pitchFamily="50" charset="0"/>
                <a:cs typeface="Times New Roman" panose="02020603050405020304" pitchFamily="18" charset="0"/>
              </a:rPr>
              <a:t>информационная работа </a:t>
            </a:r>
            <a:r>
              <a:rPr lang="ru-RU" sz="1500" dirty="0">
                <a:solidFill>
                  <a:srgbClr val="0070C0"/>
                </a:solidFill>
                <a:latin typeface="Intro " pitchFamily="50" charset="0"/>
                <a:cs typeface="Times New Roman" panose="02020603050405020304" pitchFamily="18" charset="0"/>
              </a:rPr>
              <a:t>со СМИ </a:t>
            </a:r>
            <a:r>
              <a:rPr lang="ru-RU" sz="1500" dirty="0" smtClean="0">
                <a:solidFill>
                  <a:srgbClr val="0070C0"/>
                </a:solidFill>
                <a:latin typeface="Intro " pitchFamily="50" charset="0"/>
                <a:cs typeface="Times New Roman" panose="02020603050405020304" pitchFamily="18" charset="0"/>
              </a:rPr>
              <a:t>по </a:t>
            </a:r>
            <a:r>
              <a:rPr lang="ru-RU" sz="1500" dirty="0">
                <a:solidFill>
                  <a:srgbClr val="0070C0"/>
                </a:solidFill>
                <a:latin typeface="Intro " pitchFamily="50" charset="0"/>
                <a:cs typeface="Times New Roman" panose="02020603050405020304" pitchFamily="18" charset="0"/>
              </a:rPr>
              <a:t>всем значимым событиям и поводам, которые возникают в деятельности </a:t>
            </a:r>
            <a:r>
              <a:rPr lang="ru-RU" sz="1500" dirty="0" smtClean="0">
                <a:solidFill>
                  <a:srgbClr val="0070C0"/>
                </a:solidFill>
                <a:latin typeface="Intro " pitchFamily="50" charset="0"/>
                <a:cs typeface="Times New Roman" panose="02020603050405020304" pitchFamily="18" charset="0"/>
              </a:rPr>
              <a:t>Общества</a:t>
            </a:r>
            <a:r>
              <a:rPr lang="ru-RU" sz="1500" dirty="0">
                <a:solidFill>
                  <a:srgbClr val="0070C0"/>
                </a:solidFill>
                <a:latin typeface="Intro " pitchFamily="50" charset="0"/>
                <a:cs typeface="Times New Roman" panose="02020603050405020304" pitchFamily="18" charset="0"/>
              </a:rPr>
              <a:t>,</a:t>
            </a:r>
            <a:r>
              <a:rPr lang="ru-RU" sz="1500" dirty="0" smtClean="0">
                <a:solidFill>
                  <a:srgbClr val="0070C0"/>
                </a:solidFill>
                <a:latin typeface="Intro " pitchFamily="50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70C0"/>
                </a:solidFill>
                <a:latin typeface="Intro " pitchFamily="50" charset="0"/>
                <a:cs typeface="Times New Roman" panose="02020603050405020304" pitchFamily="18" charset="0"/>
              </a:rPr>
              <a:t>с участием </a:t>
            </a:r>
            <a:r>
              <a:rPr lang="ru-RU" sz="1500" dirty="0" smtClean="0">
                <a:solidFill>
                  <a:srgbClr val="0070C0"/>
                </a:solidFill>
                <a:latin typeface="Intro " pitchFamily="50" charset="0"/>
                <a:cs typeface="Times New Roman" panose="02020603050405020304" pitchFamily="18" charset="0"/>
              </a:rPr>
              <a:t>руководителей и ведущих специалистов. Данная работа направлена на привлечение молодых квалифицированных специалистов для работы в Обществе, популяризацию профессий, задействованных в гидроэнергетике, обозначение значимости деятельности энергетиков на Дальнем Востоке.   </a:t>
            </a:r>
            <a:endParaRPr lang="ru-RU" sz="1500" dirty="0">
              <a:solidFill>
                <a:srgbClr val="0070C0"/>
              </a:solidFill>
              <a:latin typeface="Intro " pitchFamily="50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0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дизайн иллюстрации\на утверждение\през1\фон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350"/>
            <a:ext cx="13438188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1589" y="7084630"/>
            <a:ext cx="32573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  <a:latin typeface="Intro " pitchFamily="50" charset="0"/>
              </a:rPr>
              <a:t>Презентация ПАО «Колымаэнерго»</a:t>
            </a:r>
            <a:endParaRPr lang="ru-RU" sz="15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689" y="7047755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tro " pitchFamily="50" charset="0"/>
              </a:rPr>
              <a:t>9</a:t>
            </a:r>
            <a:endParaRPr lang="ru-RU" sz="16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57973" y="351011"/>
            <a:ext cx="4807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Intro " pitchFamily="50" charset="0"/>
              </a:rPr>
              <a:t>БЛАГОТВОРИТЕЛЬНЫЕ ПРОЕКТЫ ПАО «КОЛЫМАЭНЕРГО»</a:t>
            </a:r>
            <a:endParaRPr lang="ru-RU" sz="1400" dirty="0">
              <a:solidFill>
                <a:schemeClr val="bg1"/>
              </a:solidFill>
              <a:latin typeface="Intro " pitchFamily="5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81709" y="1575147"/>
            <a:ext cx="11089232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ПАО «Колымаэнерго»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ежегодно в рамках благотворительной деятельности принимает участие в акциях </a:t>
            </a: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«Оберегай», «Помоги собраться в школу», «</a:t>
            </a:r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Вместе Ярче</a:t>
            </a: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», «Бессмертный полк», экологическая акция «Кормушка</a:t>
            </a:r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».</a:t>
            </a:r>
          </a:p>
          <a:p>
            <a:pPr algn="just"/>
            <a:endParaRPr lang="ru-RU" sz="1500" dirty="0">
              <a:solidFill>
                <a:srgbClr val="0070C0"/>
              </a:solidFill>
              <a:latin typeface="Intro " pitchFamily="50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Специалисты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ПАО «Колымаэнерго» постоянно проводят со школьниками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уроки по </a:t>
            </a: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«Электробезопасности», «День воды», «Пожарная безопасность». </a:t>
            </a:r>
            <a:endParaRPr lang="ru-RU" sz="1500" dirty="0" smtClean="0">
              <a:solidFill>
                <a:schemeClr val="accent6">
                  <a:lumMod val="75000"/>
                </a:schemeClr>
              </a:solidFill>
              <a:latin typeface="Intro " pitchFamily="50" charset="0"/>
              <a:cs typeface="Times New Roman" panose="02020603050405020304" pitchFamily="18" charset="0"/>
            </a:endParaRPr>
          </a:p>
          <a:p>
            <a:pPr algn="just"/>
            <a:endParaRPr lang="ru-RU" sz="1500" dirty="0">
              <a:solidFill>
                <a:srgbClr val="0070C0"/>
              </a:solidFill>
              <a:latin typeface="Intro " pitchFamily="50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Каждый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год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проводится спартакиада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трудящихся по таким видам спорта как: </a:t>
            </a: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футбол, волейбол, теннис, шахматы, плаванье</a:t>
            </a:r>
            <a:r>
              <a:rPr lang="ru-RU" sz="1500" dirty="0">
                <a:solidFill>
                  <a:srgbClr val="0070C0"/>
                </a:solidFill>
                <a:latin typeface="Intro " pitchFamily="50" charset="0"/>
                <a:cs typeface="Times New Roman" panose="02020603050405020304" pitchFamily="18" charset="0"/>
              </a:rPr>
              <a:t>. </a:t>
            </a:r>
            <a:endParaRPr lang="ru-RU" sz="1500" dirty="0" smtClean="0">
              <a:solidFill>
                <a:srgbClr val="0070C0"/>
              </a:solidFill>
              <a:latin typeface="Intro " pitchFamily="50" charset="0"/>
              <a:cs typeface="Times New Roman" panose="02020603050405020304" pitchFamily="18" charset="0"/>
            </a:endParaRPr>
          </a:p>
          <a:p>
            <a:pPr algn="just"/>
            <a:endParaRPr lang="ru-RU" sz="1500" dirty="0">
              <a:solidFill>
                <a:schemeClr val="accent1">
                  <a:lumMod val="75000"/>
                </a:schemeClr>
              </a:solidFill>
              <a:latin typeface="Intro " pitchFamily="50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В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2019 году был проведен среди детей старших классов инженерно-творческий конкурс </a:t>
            </a: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«Энергетика XXI века»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, приуроченного к 50-летнему юбилею ПАО «</a:t>
            </a:r>
            <a:r>
              <a:rPr lang="ru-RU" sz="1500" dirty="0" err="1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Колымаэнерго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». Участники конкурса на протяжении нескольких месяцев работали над изготовлением макета Колымской ГЭС, а также функционирующего прототипа одного из ее блоков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500" dirty="0">
              <a:solidFill>
                <a:schemeClr val="accent1">
                  <a:lumMod val="75000"/>
                </a:schemeClr>
              </a:solidFill>
              <a:latin typeface="Intro " pitchFamily="50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ПАО «</a:t>
            </a:r>
            <a:r>
              <a:rPr lang="ru-RU" sz="1500" dirty="0" err="1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Колымаэнерго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» принимает непосредственное участие в общественной, благотворительной деятельности, в поддержке ветеранов предприятия, семей с детьми и малообеспеченных семей, помощи детским учреждениям, Центру культуры и спортивному комплексу поселка </a:t>
            </a:r>
            <a:r>
              <a:rPr lang="ru-RU" sz="1500" dirty="0" err="1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Синегорье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.</a:t>
            </a:r>
            <a:r>
              <a:rPr lang="ru-RU" sz="1500" i="1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Все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Intro " pitchFamily="50" charset="0"/>
                <a:cs typeface="Times New Roman" panose="02020603050405020304" pitchFamily="18" charset="0"/>
              </a:rPr>
              <a:t>мероприятия, которые являются массовыми проходят ежегодно с привлечением волонтеров и специалистов Общества.  </a:t>
            </a:r>
          </a:p>
          <a:p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042210" y="1667833"/>
            <a:ext cx="504056" cy="3875671"/>
            <a:chOff x="1042210" y="1667833"/>
            <a:chExt cx="504056" cy="3875671"/>
          </a:xfrm>
        </p:grpSpPr>
        <p:pic>
          <p:nvPicPr>
            <p:cNvPr id="13" name="Picture 3" descr="D:\дизайн иллюстрации\на утверждение\през1\шари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210" y="1667833"/>
              <a:ext cx="504056" cy="51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D:\дизайн иллюстрации\на утверждение\през1\шари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210" y="2511251"/>
              <a:ext cx="504056" cy="51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D:\дизайн иллюстрации\на утверждение\през1\шари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210" y="3223414"/>
              <a:ext cx="504056" cy="51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D:\дизайн иллюстрации\на утверждение\през1\шари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210" y="3887787"/>
              <a:ext cx="504056" cy="51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D:\дизайн иллюстрации\на утверждение\през1\шарик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210" y="5031531"/>
              <a:ext cx="504056" cy="51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5837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1019</Words>
  <Application>Microsoft Office PowerPoint</Application>
  <PresentationFormat>Произвольный</PresentationFormat>
  <Paragraphs>142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Intro 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Пестерникова Юлия Леонидовна</cp:lastModifiedBy>
  <cp:revision>52</cp:revision>
  <dcterms:created xsi:type="dcterms:W3CDTF">2020-07-17T09:56:14Z</dcterms:created>
  <dcterms:modified xsi:type="dcterms:W3CDTF">2021-03-02T22:59:56Z</dcterms:modified>
</cp:coreProperties>
</file>