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48" r:id="rId2"/>
    <p:sldMasterId id="2147483673" r:id="rId3"/>
  </p:sldMasterIdLst>
  <p:notesMasterIdLst>
    <p:notesMasterId r:id="rId20"/>
  </p:notesMasterIdLst>
  <p:sldIdLst>
    <p:sldId id="329" r:id="rId4"/>
    <p:sldId id="419" r:id="rId5"/>
    <p:sldId id="425" r:id="rId6"/>
    <p:sldId id="437" r:id="rId7"/>
    <p:sldId id="440" r:id="rId8"/>
    <p:sldId id="427" r:id="rId9"/>
    <p:sldId id="441" r:id="rId10"/>
    <p:sldId id="438" r:id="rId11"/>
    <p:sldId id="426" r:id="rId12"/>
    <p:sldId id="428" r:id="rId13"/>
    <p:sldId id="430" r:id="rId14"/>
    <p:sldId id="431" r:id="rId15"/>
    <p:sldId id="433" r:id="rId16"/>
    <p:sldId id="436" r:id="rId17"/>
    <p:sldId id="442" r:id="rId18"/>
    <p:sldId id="418" r:id="rId19"/>
  </p:sldIdLst>
  <p:sldSz cx="12192000" cy="6858000"/>
  <p:notesSz cx="6788150" cy="9923463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Pragmatica MediumITT"/>
        <a:ea typeface="+mn-ea"/>
        <a:cs typeface="Arial" panose="020B0604020202020204" pitchFamily="34" charset="0"/>
      </a:defRPr>
    </a:lvl1pPr>
    <a:lvl2pPr marL="457200"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Pragmatica MediumITT"/>
        <a:ea typeface="+mn-ea"/>
        <a:cs typeface="Arial" panose="020B0604020202020204" pitchFamily="34" charset="0"/>
      </a:defRPr>
    </a:lvl2pPr>
    <a:lvl3pPr marL="914400"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Pragmatica MediumITT"/>
        <a:ea typeface="+mn-ea"/>
        <a:cs typeface="Arial" panose="020B0604020202020204" pitchFamily="34" charset="0"/>
      </a:defRPr>
    </a:lvl3pPr>
    <a:lvl4pPr marL="1371600"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Pragmatica MediumITT"/>
        <a:ea typeface="+mn-ea"/>
        <a:cs typeface="Arial" panose="020B0604020202020204" pitchFamily="34" charset="0"/>
      </a:defRPr>
    </a:lvl4pPr>
    <a:lvl5pPr marL="1828800"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Pragmatica MediumITT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Pragmatica MediumITT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Pragmatica MediumITT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Pragmatica MediumITT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Pragmatica MediumITT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784" userDrawn="1">
          <p15:clr>
            <a:srgbClr val="A4A3A4"/>
          </p15:clr>
        </p15:guide>
        <p15:guide id="2" pos="32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473"/>
    <a:srgbClr val="FEFEFE"/>
    <a:srgbClr val="EA0000"/>
    <a:srgbClr val="F03C46"/>
    <a:srgbClr val="82CB82"/>
    <a:srgbClr val="00CC66"/>
    <a:srgbClr val="55BA5E"/>
    <a:srgbClr val="3CBA7D"/>
    <a:srgbClr val="83C99A"/>
    <a:srgbClr val="00E2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00" autoAdjust="0"/>
    <p:restoredTop sz="96154" autoAdjust="0"/>
  </p:normalViewPr>
  <p:slideViewPr>
    <p:cSldViewPr snapToObjects="1">
      <p:cViewPr>
        <p:scale>
          <a:sx n="75" d="100"/>
          <a:sy n="75" d="100"/>
        </p:scale>
        <p:origin x="-2106" y="-1002"/>
      </p:cViewPr>
      <p:guideLst>
        <p:guide orient="horz" pos="2784"/>
        <p:guide pos="32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942061" cy="49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PragmaticaITT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4507" y="1"/>
            <a:ext cx="2942061" cy="49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PragmaticaITT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3" y="744538"/>
            <a:ext cx="6615112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815" y="4714044"/>
            <a:ext cx="5430520" cy="4466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24908"/>
            <a:ext cx="2942061" cy="49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3" tIns="45706" rIns="91413" bIns="45706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PragmaticaITT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4507" y="9424908"/>
            <a:ext cx="2942061" cy="49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3" tIns="45706" rIns="91413" bIns="4570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PragmaticaITT"/>
              </a:defRPr>
            </a:lvl1pPr>
          </a:lstStyle>
          <a:p>
            <a:fld id="{4B8C2F1E-6C6C-4D7E-A28F-206A979ED7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40313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ragmaticaITT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ragmaticaITT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ragmaticaITT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ragmaticaITT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ragmaticaITT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7313" y="744538"/>
            <a:ext cx="6615112" cy="3721100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PragmaticaITT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1pPr>
            <a:lvl2pPr marL="742725" indent="-285664"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2pPr>
            <a:lvl3pPr marL="1142655" indent="-228531"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3pPr>
            <a:lvl4pPr marL="1599718" indent="-228531"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4pPr>
            <a:lvl5pPr marL="2056779" indent="-228531"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5pPr>
            <a:lvl6pPr marL="2513842" indent="-22853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6pPr>
            <a:lvl7pPr marL="2970904" indent="-22853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7pPr>
            <a:lvl8pPr marL="3427967" indent="-22853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8pPr>
            <a:lvl9pPr marL="3885029" indent="-22853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9pPr>
          </a:lstStyle>
          <a:p>
            <a:pPr eaLnBrk="1" hangingPunct="1"/>
            <a:fld id="{BF35EE58-0A6B-4C13-ABFE-A86D9CAEE0EE}" type="slidenum">
              <a:rPr lang="ru-RU" altLang="ru-RU">
                <a:latin typeface="PragmaticaITT"/>
              </a:rPr>
              <a:pPr eaLnBrk="1" hangingPunct="1"/>
              <a:t>1</a:t>
            </a:fld>
            <a:endParaRPr lang="ru-RU" altLang="ru-RU">
              <a:latin typeface="PragmaticaITT"/>
            </a:endParaRPr>
          </a:p>
        </p:txBody>
      </p:sp>
    </p:spTree>
    <p:extLst>
      <p:ext uri="{BB962C8B-B14F-4D97-AF65-F5344CB8AC3E}">
        <p14:creationId xmlns:p14="http://schemas.microsoft.com/office/powerpoint/2010/main" val="2488158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983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797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277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54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227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6870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706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261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1130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18734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1771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1879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91061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1233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7030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1502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95525" y="113665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10600" y="5264150"/>
            <a:ext cx="3286125" cy="14573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5B013-5C21-4F82-8956-6C57503B9D5F}" type="datetimeFigureOut">
              <a:rPr lang="ru-RU" smtClean="0"/>
              <a:t>11.03.2020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D84C6-614C-49F4-940E-BD0ECE4F8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490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8050" y="0"/>
            <a:ext cx="699135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5B013-5C21-4F82-8956-6C57503B9D5F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D84C6-614C-49F4-940E-BD0ECE4F8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134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3075" y="180975"/>
            <a:ext cx="6759575" cy="923925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233203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5B013-5C21-4F82-8956-6C57503B9D5F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D84C6-614C-49F4-940E-BD0ECE4F8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745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5B013-5C21-4F82-8956-6C57503B9D5F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D84C6-614C-49F4-940E-BD0ECE4F8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22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5B013-5C21-4F82-8956-6C57503B9D5F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D84C6-614C-49F4-940E-BD0ECE4F8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84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5B013-5C21-4F82-8956-6C57503B9D5F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D84C6-614C-49F4-940E-BD0ECE4F8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180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7635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5B013-5C21-4F82-8956-6C57503B9D5F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D84C6-614C-49F4-940E-BD0ECE4F8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826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5B013-5C21-4F82-8956-6C57503B9D5F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D84C6-614C-49F4-940E-BD0ECE4F8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312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5B013-5C21-4F82-8956-6C57503B9D5F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D84C6-614C-49F4-940E-BD0ECE4F8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382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5B013-5C21-4F82-8956-6C57503B9D5F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D84C6-614C-49F4-940E-BD0ECE4F8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6750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5B013-5C21-4F82-8956-6C57503B9D5F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D84C6-614C-49F4-940E-BD0ECE4F8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862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944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615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476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6846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2961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0548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ragmaticaIT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ragmaticaIT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ragmaticaIT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ragmaticaIT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ragmaticaIT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ragmaticaIT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ragmaticaIT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ragmaticaIT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ragmaticaIT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ragmaticaIT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ragmaticaIT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ragmaticaIT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ragmaticaIT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ragmaticaIT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ragmaticaIT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ragmaticaIT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5B013-5C21-4F82-8956-6C57503B9D5F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D84C6-614C-49F4-940E-BD0ECE4F8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008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ChangeArrowheads="1"/>
          </p:cNvSpPr>
          <p:nvPr/>
        </p:nvSpPr>
        <p:spPr bwMode="auto">
          <a:xfrm>
            <a:off x="2428092" y="1043735"/>
            <a:ext cx="8235915" cy="2114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rgbClr val="0070C0"/>
                </a:solidFill>
                <a:latin typeface="Arial" panose="020B0604020202020204" pitchFamily="34" charset="0"/>
              </a:rPr>
              <a:t>Выпускная квалификационная работа</a:t>
            </a:r>
          </a:p>
          <a:p>
            <a:pPr eaLnBrk="1" hangingPunct="1">
              <a:spcAft>
                <a:spcPts val="600"/>
              </a:spcAft>
            </a:pPr>
            <a:r>
              <a:rPr lang="ru-RU" altLang="ru-RU" b="1" dirty="0">
                <a:solidFill>
                  <a:srgbClr val="0070C0"/>
                </a:solidFill>
                <a:latin typeface="Arial" panose="020B0604020202020204" pitchFamily="34" charset="0"/>
              </a:rPr>
              <a:t>на тему: </a:t>
            </a:r>
          </a:p>
          <a:p>
            <a:pPr eaLnBrk="1" hangingPunct="1"/>
            <a:r>
              <a:rPr lang="ru-RU" altLang="ru-RU" b="1" dirty="0">
                <a:solidFill>
                  <a:srgbClr val="0070C0"/>
                </a:solidFill>
                <a:latin typeface="Arial" panose="020B0604020202020204" pitchFamily="34" charset="0"/>
              </a:rPr>
              <a:t>«Разработка </a:t>
            </a:r>
            <a:r>
              <a:rPr lang="ru-RU" altLang="ru-RU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…………………………»</a:t>
            </a:r>
            <a:endParaRPr lang="ru-RU" altLang="ru-RU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6050995" y="4019406"/>
            <a:ext cx="5328478" cy="243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24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Выполнил: </a:t>
            </a:r>
          </a:p>
          <a:p>
            <a:pPr algn="r" eaLnBrk="1" hangingPunct="1"/>
            <a:r>
              <a:rPr lang="ru-RU" altLang="ru-RU" sz="24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студент гр</a:t>
            </a:r>
            <a:r>
              <a:rPr lang="ru-RU" altLang="ru-RU" sz="2400" b="1" dirty="0">
                <a:solidFill>
                  <a:srgbClr val="0070C0"/>
                </a:solidFill>
                <a:latin typeface="Arial" panose="020B0604020202020204" pitchFamily="34" charset="0"/>
              </a:rPr>
              <a:t>. </a:t>
            </a:r>
            <a:r>
              <a:rPr lang="ru-RU" altLang="ru-RU" sz="24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ПОВТ-1-19 </a:t>
            </a:r>
            <a:endParaRPr lang="ru-RU" altLang="ru-RU" sz="24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algn="r" eaLnBrk="1" hangingPunct="1"/>
            <a:r>
              <a:rPr lang="ru-RU" altLang="ru-RU" sz="24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Иванов В.П.</a:t>
            </a:r>
            <a:endParaRPr lang="ru-RU" altLang="ru-RU" sz="24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algn="r" eaLnBrk="1" hangingPunct="1"/>
            <a:endParaRPr lang="ru-RU" altLang="ru-RU" sz="24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algn="r" eaLnBrk="1" hangingPunct="1"/>
            <a:r>
              <a:rPr lang="ru-RU" altLang="ru-RU" sz="2400" b="1" dirty="0">
                <a:solidFill>
                  <a:srgbClr val="0070C0"/>
                </a:solidFill>
                <a:latin typeface="Arial" panose="020B0604020202020204" pitchFamily="34" charset="0"/>
              </a:rPr>
              <a:t>Научный руководитель:</a:t>
            </a:r>
          </a:p>
          <a:p>
            <a:pPr algn="r" eaLnBrk="1" hangingPunct="1"/>
            <a:r>
              <a:rPr lang="ru-RU" altLang="ru-RU" sz="2400" b="1" dirty="0">
                <a:solidFill>
                  <a:srgbClr val="0070C0"/>
                </a:solidFill>
                <a:latin typeface="Arial" panose="020B0604020202020204" pitchFamily="34" charset="0"/>
              </a:rPr>
              <a:t>к.т.н., </a:t>
            </a:r>
            <a:r>
              <a:rPr lang="ru-RU" altLang="ru-RU" sz="24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доцент </a:t>
            </a:r>
            <a:r>
              <a:rPr lang="ru-RU" altLang="ru-RU" sz="24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Сидоров</a:t>
            </a:r>
            <a:r>
              <a:rPr lang="ru-RU" altLang="ru-RU" sz="24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>
                <a:solidFill>
                  <a:srgbClr val="0070C0"/>
                </a:solidFill>
                <a:latin typeface="Arial" panose="020B0604020202020204" pitchFamily="34" charset="0"/>
              </a:rPr>
              <a:t>П</a:t>
            </a:r>
            <a:r>
              <a:rPr lang="ru-RU" altLang="ru-RU" sz="24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.Ю</a:t>
            </a:r>
            <a:r>
              <a:rPr lang="ru-RU" altLang="ru-RU" sz="24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.</a:t>
            </a:r>
            <a:endParaRPr lang="ru-RU" altLang="ru-RU" sz="24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959" y="158076"/>
            <a:ext cx="1442569" cy="4281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40805" y="6254372"/>
            <a:ext cx="3195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</a:rPr>
              <a:t>Казань, 2019</a:t>
            </a:r>
            <a:endParaRPr lang="ru-RU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95501" y="216348"/>
            <a:ext cx="9000999" cy="9540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ru-RU" altLang="ru-RU" sz="24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РЕАЛИЗАЦИЯ ПРОГРАММЫ: СТРАНИЦЫ </a:t>
            </a:r>
            <a:r>
              <a:rPr lang="ru-RU" altLang="ru-RU" sz="24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 </a:t>
            </a:r>
            <a:r>
              <a:rPr lang="ru-RU" altLang="ru-RU" sz="24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ДЕТАЛЬНОЙ ИНФОРМАЦИЕЙ</a:t>
            </a:r>
            <a:endParaRPr lang="ru-RU" altLang="ru-RU" sz="2400" b="1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0116" name="Text Box 24"/>
          <p:cNvSpPr txBox="1">
            <a:spLocks noChangeArrowheads="1"/>
          </p:cNvSpPr>
          <p:nvPr/>
        </p:nvSpPr>
        <p:spPr bwMode="auto">
          <a:xfrm>
            <a:off x="370203" y="276403"/>
            <a:ext cx="740404" cy="639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9pPr>
          </a:lstStyle>
          <a:p>
            <a:r>
              <a:rPr lang="ru-RU" altLang="ru-RU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10</a:t>
            </a:r>
            <a:endParaRPr lang="ru-RU" altLang="ru-RU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0607" y="1320351"/>
            <a:ext cx="10036115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600" dirty="0">
                <a:ln w="12700">
                  <a:noFill/>
                  <a:prstDash val="solid"/>
                </a:ln>
                <a:latin typeface="Arial" panose="020B0604020202020204" pitchFamily="34" charset="0"/>
              </a:rPr>
              <a:t>Выбор элемента списка открывает детальное описание оборудования или карточку сотрудника.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51" y="1808820"/>
            <a:ext cx="6615736" cy="305977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885" y="3744489"/>
            <a:ext cx="6959884" cy="292532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821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95500" y="218603"/>
            <a:ext cx="8595955" cy="82513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ru-RU" altLang="ru-RU" sz="24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РЕАЛИЗАЦИЯ: МОНИТОРИНГ </a:t>
            </a:r>
            <a:r>
              <a:rPr lang="ru-RU" altLang="ru-RU" sz="24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ИНФРАСТРУКТУРЫ</a:t>
            </a:r>
          </a:p>
        </p:txBody>
      </p:sp>
      <p:sp>
        <p:nvSpPr>
          <p:cNvPr id="90116" name="Text Box 24"/>
          <p:cNvSpPr txBox="1">
            <a:spLocks noChangeArrowheads="1"/>
          </p:cNvSpPr>
          <p:nvPr/>
        </p:nvSpPr>
        <p:spPr bwMode="auto">
          <a:xfrm>
            <a:off x="347700" y="346519"/>
            <a:ext cx="695399" cy="571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9pPr>
          </a:lstStyle>
          <a:p>
            <a:r>
              <a:rPr lang="ru-RU" altLang="ru-RU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11</a:t>
            </a:r>
            <a:endParaRPr lang="ru-RU" altLang="ru-RU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5044" y="1310657"/>
            <a:ext cx="7243812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600" dirty="0">
                <a:ln w="12700">
                  <a:noFill/>
                  <a:prstDash val="solid"/>
                </a:ln>
                <a:latin typeface="Arial" panose="020B0604020202020204" pitchFamily="34" charset="0"/>
              </a:rPr>
              <a:t>Мониторинг состояния инфраструктуры центра обработки </a:t>
            </a:r>
            <a:r>
              <a:rPr lang="ru-RU" sz="1600" dirty="0" smtClean="0">
                <a:ln w="12700">
                  <a:noFill/>
                  <a:prstDash val="solid"/>
                </a:ln>
                <a:latin typeface="Arial" panose="020B0604020202020204" pitchFamily="34" charset="0"/>
              </a:rPr>
              <a:t>данных:</a:t>
            </a:r>
            <a:endParaRPr lang="ru-RU" sz="1600" dirty="0">
              <a:ln w="12700">
                <a:noFill/>
                <a:prstDash val="solid"/>
              </a:ln>
              <a:latin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02260" y="6427950"/>
            <a:ext cx="739301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dirty="0">
                <a:ln w="12700">
                  <a:noFill/>
                  <a:prstDash val="solid"/>
                </a:ln>
                <a:latin typeface="Arial" panose="020B0604020202020204" pitchFamily="34" charset="0"/>
              </a:rPr>
              <a:t>Информация обновляется в режиме реального времени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580" y="1861511"/>
            <a:ext cx="8055895" cy="452922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1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555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49760" y="158788"/>
            <a:ext cx="4617005" cy="9540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ru-RU" altLang="ru-RU" sz="24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ЭКСПОРТ ДАННЫХ</a:t>
            </a:r>
          </a:p>
        </p:txBody>
      </p:sp>
      <p:sp>
        <p:nvSpPr>
          <p:cNvPr id="90116" name="Text Box 24"/>
          <p:cNvSpPr txBox="1">
            <a:spLocks noChangeArrowheads="1"/>
          </p:cNvSpPr>
          <p:nvPr/>
        </p:nvSpPr>
        <p:spPr bwMode="auto">
          <a:xfrm>
            <a:off x="370204" y="278650"/>
            <a:ext cx="640232" cy="639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9pPr>
          </a:lstStyle>
          <a:p>
            <a:r>
              <a:rPr lang="ru-RU" altLang="ru-RU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12</a:t>
            </a:r>
            <a:endParaRPr lang="ru-RU" altLang="ru-RU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0406" y="1401937"/>
            <a:ext cx="1062118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600" dirty="0">
                <a:ln w="12700">
                  <a:noFill/>
                  <a:prstDash val="solid"/>
                </a:ln>
                <a:latin typeface="Arial" panose="020B0604020202020204" pitchFamily="34" charset="0"/>
              </a:rPr>
              <a:t>В системе реализованы возможности экспорта данных и автоматического формирования актов на прием-передачу или возврат оборудования.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65" y="2258298"/>
            <a:ext cx="2979055" cy="418424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725" y="2232644"/>
            <a:ext cx="4751595" cy="383074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585" y="2213865"/>
            <a:ext cx="3003065" cy="426669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2357536" y="6309321"/>
            <a:ext cx="7476928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b="1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Выгрузка производится в файлы формата </a:t>
            </a:r>
            <a:r>
              <a:rPr lang="en-US" sz="1200" b="1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*.</a:t>
            </a:r>
            <a:r>
              <a:rPr lang="en-US" sz="1200" b="1" dirty="0" err="1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xls</a:t>
            </a:r>
            <a:endParaRPr lang="ru-RU" sz="1200" b="1" dirty="0">
              <a:ln w="12700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45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95500" y="159051"/>
            <a:ext cx="5423064" cy="9540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ru-RU" altLang="ru-RU" sz="24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ЭКОНОМИЧЕСКИЙ ЭФФЕКТ</a:t>
            </a:r>
          </a:p>
        </p:txBody>
      </p:sp>
      <p:sp>
        <p:nvSpPr>
          <p:cNvPr id="90116" name="Text Box 24"/>
          <p:cNvSpPr txBox="1">
            <a:spLocks noChangeArrowheads="1"/>
          </p:cNvSpPr>
          <p:nvPr/>
        </p:nvSpPr>
        <p:spPr bwMode="auto">
          <a:xfrm>
            <a:off x="347700" y="319067"/>
            <a:ext cx="695399" cy="549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9pPr>
          </a:lstStyle>
          <a:p>
            <a:r>
              <a:rPr lang="ru-RU" altLang="ru-RU" b="1" dirty="0">
                <a:solidFill>
                  <a:schemeClr val="bg1"/>
                </a:solidFill>
                <a:latin typeface="Arial" panose="020B0604020202020204" pitchFamily="34" charset="0"/>
              </a:rPr>
              <a:t>13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10003" y="4520282"/>
            <a:ext cx="4571997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В первый год использования: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357536" y="1718810"/>
            <a:ext cx="7476928" cy="2539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050" b="1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Оплата труда работника (включая отчисления)</a:t>
            </a:r>
            <a:r>
              <a:rPr lang="ru-RU" sz="1050" b="1" i="1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050" b="1" i="1" dirty="0" err="1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С</a:t>
            </a:r>
            <a:r>
              <a:rPr lang="ru-RU" sz="1050" b="1" i="1" baseline="-25000" dirty="0" err="1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раб</a:t>
            </a:r>
            <a:r>
              <a:rPr lang="ru-RU" sz="1050" b="1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= 325,50 </a:t>
            </a:r>
            <a:r>
              <a:rPr lang="ru-RU" sz="1050" b="1" dirty="0" err="1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руб</a:t>
            </a:r>
            <a:r>
              <a:rPr lang="ru-RU" sz="1050" b="1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/час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2962067" y="4732983"/>
                <a:ext cx="62678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1" i="1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Э</m:t>
                      </m:r>
                      <m:r>
                        <a:rPr lang="ru-RU" sz="1600" b="1" i="1" baseline="-2500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ru-RU" sz="160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=С</m:t>
                      </m:r>
                      <m:r>
                        <a:rPr lang="ru-RU" sz="1600" baseline="-2500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д</m:t>
                      </m:r>
                      <m:r>
                        <a:rPr lang="ru-RU" sz="160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−С</m:t>
                      </m:r>
                      <m:r>
                        <a:rPr lang="ru-RU" sz="1600" baseline="-2500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п</m:t>
                      </m:r>
                      <m:r>
                        <a:rPr lang="ru-RU" sz="160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−С</m:t>
                      </m:r>
                      <m:r>
                        <a:rPr lang="ru-RU" sz="1600" baseline="-2500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раз</m:t>
                      </m:r>
                      <m:r>
                        <a:rPr lang="ru-RU" sz="160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=312480−79608−45934=186 938 руб/год</m:t>
                      </m:r>
                    </m:oMath>
                  </m:oMathPara>
                </a14:m>
                <a:endParaRPr lang="ru-RU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067" y="4732983"/>
                <a:ext cx="6267870" cy="338554"/>
              </a:xfrm>
              <a:prstGeom prst="rect">
                <a:avLst/>
              </a:prstGeom>
              <a:blipFill>
                <a:blip r:embed="rId2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Прямоугольник 22"/>
          <p:cNvSpPr/>
          <p:nvPr/>
        </p:nvSpPr>
        <p:spPr>
          <a:xfrm>
            <a:off x="3810003" y="5183033"/>
            <a:ext cx="4571997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В последующие годы использования: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3646355" y="5406471"/>
                <a:ext cx="489929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1" i="1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Э</m:t>
                      </m:r>
                      <m:r>
                        <m:rPr>
                          <m:sty m:val="p"/>
                        </m:rPr>
                        <a:rPr lang="en-US" sz="1600" baseline="-2500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ru-RU" sz="160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=С</m:t>
                      </m:r>
                      <m:r>
                        <a:rPr lang="ru-RU" sz="1600" baseline="-2500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д</m:t>
                      </m:r>
                      <m:r>
                        <a:rPr lang="ru-RU" sz="160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−С</m:t>
                      </m:r>
                      <m:r>
                        <a:rPr lang="ru-RU" sz="1600" baseline="-2500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п</m:t>
                      </m:r>
                      <m:r>
                        <a:rPr lang="ru-RU" sz="160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=312480−79608=</m:t>
                      </m:r>
                      <m:r>
                        <a:rPr lang="ru-RU" sz="1600" i="1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232 872</m:t>
                      </m:r>
                      <m:r>
                        <a:rPr lang="en-US" sz="160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160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руб/год</m:t>
                      </m:r>
                    </m:oMath>
                  </m:oMathPara>
                </a14:m>
                <a:endParaRPr lang="ru-RU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6355" y="5406471"/>
                <a:ext cx="4899290" cy="338554"/>
              </a:xfrm>
              <a:prstGeom prst="rect">
                <a:avLst/>
              </a:prstGeom>
              <a:blipFill>
                <a:blip r:embed="rId3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Прямоугольник 24"/>
          <p:cNvSpPr/>
          <p:nvPr/>
        </p:nvSpPr>
        <p:spPr>
          <a:xfrm>
            <a:off x="3810003" y="5866529"/>
            <a:ext cx="457199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800" b="1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Экономический эффект за 3 года: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2816802" y="6136559"/>
                <a:ext cx="655839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Э</m:t>
                      </m:r>
                      <m:r>
                        <a:rPr lang="ru-RU" sz="200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=Э</m:t>
                      </m:r>
                      <m:r>
                        <a:rPr lang="ru-RU" sz="2000" baseline="-2500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ru-RU" sz="200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+2∗Э</m:t>
                      </m:r>
                      <m:r>
                        <m:rPr>
                          <m:sty m:val="p"/>
                        </m:rPr>
                        <a:rPr lang="en-US" sz="2000" baseline="-2500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ru-RU" sz="200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186938+2 ∗ </m:t>
                      </m:r>
                      <m:r>
                        <a:rPr lang="ru-RU" sz="2000" i="1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232872</m:t>
                      </m:r>
                      <m:r>
                        <a:rPr lang="en-US" sz="2000" b="1" i="1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𝟔𝟓𝟐</m:t>
                      </m:r>
                      <m:r>
                        <a:rPr lang="ru-RU" sz="2000" b="1" i="1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𝟔𝟖𝟐</m:t>
                      </m:r>
                      <m:r>
                        <a:rPr lang="en-US" sz="2000" b="1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2000" b="1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руб</m:t>
                      </m:r>
                    </m:oMath>
                  </m:oMathPara>
                </a14:m>
                <a:endParaRPr lang="ru-RU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6802" y="6136559"/>
                <a:ext cx="6558398" cy="400110"/>
              </a:xfrm>
              <a:prstGeom prst="rect">
                <a:avLst/>
              </a:prstGeom>
              <a:blipFill>
                <a:blip r:embed="rId4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Прямоугольник 28"/>
          <p:cNvSpPr/>
          <p:nvPr/>
        </p:nvSpPr>
        <p:spPr>
          <a:xfrm>
            <a:off x="650393" y="3955183"/>
            <a:ext cx="522362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800" b="1" dirty="0">
                <a:ln w="12700">
                  <a:noFill/>
                  <a:prstDash val="solid"/>
                </a:ln>
                <a:solidFill>
                  <a:srgbClr val="F03C46"/>
                </a:solidFill>
                <a:latin typeface="Arial" panose="020B0604020202020204" pitchFamily="34" charset="0"/>
              </a:rPr>
              <a:t>Расчет экономического </a:t>
            </a: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F03C46"/>
                </a:solidFill>
                <a:latin typeface="Arial" panose="020B0604020202020204" pitchFamily="34" charset="0"/>
              </a:rPr>
              <a:t>эффекта:</a:t>
            </a:r>
            <a:endParaRPr lang="ru-RU" sz="1800" b="1" dirty="0">
              <a:ln w="12700">
                <a:noFill/>
                <a:prstDash val="solid"/>
              </a:ln>
              <a:solidFill>
                <a:srgbClr val="F03C46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42654"/>
              </p:ext>
            </p:extLst>
          </p:nvPr>
        </p:nvGraphicFramePr>
        <p:xfrm>
          <a:off x="1367471" y="2122694"/>
          <a:ext cx="9457058" cy="1544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8529">
                  <a:extLst>
                    <a:ext uri="{9D8B030D-6E8A-4147-A177-3AD203B41FA5}">
                      <a16:colId xmlns="" xmlns:a16="http://schemas.microsoft.com/office/drawing/2014/main" val="2300366468"/>
                    </a:ext>
                  </a:extLst>
                </a:gridCol>
                <a:gridCol w="4728529">
                  <a:extLst>
                    <a:ext uri="{9D8B030D-6E8A-4147-A177-3AD203B41FA5}">
                      <a16:colId xmlns="" xmlns:a16="http://schemas.microsoft.com/office/drawing/2014/main" val="1657766027"/>
                    </a:ext>
                  </a:extLst>
                </a:gridCol>
              </a:tblGrid>
              <a:tr h="3061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n w="12700">
                            <a:noFill/>
                            <a:prstDash val="solid"/>
                          </a:ln>
                          <a:solidFill>
                            <a:srgbClr val="F03C46"/>
                          </a:solidFill>
                        </a:rPr>
                        <a:t>До внедрения</a:t>
                      </a: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n w="12700">
                            <a:noFill/>
                            <a:prstDash val="solid"/>
                          </a:ln>
                          <a:solidFill>
                            <a:srgbClr val="F03C46"/>
                          </a:solidFill>
                        </a:rPr>
                        <a:t>После внедрения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94582708"/>
                  </a:ext>
                </a:extLst>
              </a:tr>
              <a:tr h="8334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Продолжительность работ </a:t>
                      </a:r>
                      <a:r>
                        <a:rPr lang="ru-RU" sz="1200" b="1" i="1" dirty="0" err="1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Т</a:t>
                      </a:r>
                      <a:r>
                        <a:rPr lang="ru-RU" sz="1200" b="1" i="1" baseline="-25000" dirty="0" err="1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д</a:t>
                      </a:r>
                      <a:r>
                        <a:rPr lang="ru-RU" sz="1200" b="1" dirty="0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= 80 часов/</a:t>
                      </a:r>
                      <a:r>
                        <a:rPr lang="ru-RU" sz="1200" b="1" dirty="0" err="1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мес</a:t>
                      </a:r>
                      <a:endParaRPr lang="ru-RU" sz="1200" b="1" dirty="0" smtClean="0">
                        <a:ln w="12700">
                          <a:noFill/>
                          <a:prstDash val="solid"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200" b="1" dirty="0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Продолжительность работ </a:t>
                      </a:r>
                      <a:r>
                        <a:rPr lang="ru-RU" sz="1200" b="1" i="1" dirty="0" err="1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Т</a:t>
                      </a:r>
                      <a:r>
                        <a:rPr lang="ru-RU" sz="1200" b="1" i="1" baseline="-25000" dirty="0" err="1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п</a:t>
                      </a:r>
                      <a:r>
                        <a:rPr lang="ru-RU" sz="1200" b="1" dirty="0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= 20 часов/</a:t>
                      </a:r>
                      <a:r>
                        <a:rPr lang="ru-RU" sz="1200" b="1" dirty="0" err="1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мес</a:t>
                      </a:r>
                      <a:endParaRPr lang="ru-RU" sz="1200" b="1" dirty="0" smtClean="0">
                        <a:ln w="12700">
                          <a:noFill/>
                          <a:prstDash val="solid"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200" b="1" dirty="0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Стоимость аренды хостинга </a:t>
                      </a:r>
                      <a:r>
                        <a:rPr lang="ru-RU" sz="1200" b="1" i="1" dirty="0" err="1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С</a:t>
                      </a:r>
                      <a:r>
                        <a:rPr lang="ru-RU" sz="1200" b="1" i="1" baseline="-25000" dirty="0" err="1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х</a:t>
                      </a:r>
                      <a:r>
                        <a:rPr lang="ru-RU" sz="1200" b="1" dirty="0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= 124 </a:t>
                      </a:r>
                      <a:r>
                        <a:rPr lang="ru-RU" sz="1200" b="1" dirty="0" err="1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руб</a:t>
                      </a:r>
                      <a:r>
                        <a:rPr lang="ru-RU" sz="1200" b="1" dirty="0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/</a:t>
                      </a:r>
                      <a:r>
                        <a:rPr lang="ru-RU" sz="1200" b="1" dirty="0" err="1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мес</a:t>
                      </a:r>
                      <a:endParaRPr lang="en-US" sz="1200" b="1" dirty="0" smtClean="0">
                        <a:ln w="12700">
                          <a:noFill/>
                          <a:prstDash val="solid"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200" b="1" dirty="0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Стоимость разработки и внедрения </a:t>
                      </a:r>
                      <a:r>
                        <a:rPr lang="ru-RU" sz="1200" b="1" i="1" dirty="0" err="1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С</a:t>
                      </a:r>
                      <a:r>
                        <a:rPr lang="ru-RU" sz="1200" b="1" i="1" baseline="-25000" dirty="0" err="1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раз</a:t>
                      </a:r>
                      <a:r>
                        <a:rPr lang="ru-RU" sz="1200" b="1" dirty="0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=  45 934 </a:t>
                      </a:r>
                      <a:r>
                        <a:rPr lang="ru-RU" sz="1200" b="1" dirty="0" err="1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руб</a:t>
                      </a:r>
                      <a:endParaRPr lang="ru-RU" sz="1200" b="1" dirty="0" smtClean="0">
                        <a:ln w="12700">
                          <a:noFill/>
                          <a:prstDash val="solid"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32735482"/>
                  </a:ext>
                </a:extLst>
              </a:tr>
              <a:tr h="4047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dirty="0" err="1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С</a:t>
                      </a:r>
                      <a:r>
                        <a:rPr lang="ru-RU" sz="1200" b="0" i="1" baseline="-25000" dirty="0" err="1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д</a:t>
                      </a:r>
                      <a:r>
                        <a:rPr lang="en-US" sz="1200" b="0" i="1" baseline="-25000" dirty="0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ru-RU" sz="1200" b="0" i="1" dirty="0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=</a:t>
                      </a:r>
                      <a:r>
                        <a:rPr lang="en-US" sz="1200" b="0" i="1" dirty="0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ru-RU" sz="1200" b="0" i="1" dirty="0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С</a:t>
                      </a:r>
                      <a:r>
                        <a:rPr lang="ru-RU" sz="1200" b="0" i="1" baseline="-25000" dirty="0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раб</a:t>
                      </a:r>
                      <a:r>
                        <a:rPr lang="ru-RU" sz="1200" b="0" i="1" baseline="0" dirty="0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∗</a:t>
                      </a:r>
                      <a:r>
                        <a:rPr lang="ru-RU" sz="1200" b="0" i="1" dirty="0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Т</a:t>
                      </a:r>
                      <a:r>
                        <a:rPr lang="ru-RU" sz="1200" b="0" i="1" baseline="-25000" dirty="0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д</a:t>
                      </a:r>
                      <a:r>
                        <a:rPr lang="ru-RU" sz="1200" b="0" i="1" dirty="0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∗12</a:t>
                      </a:r>
                      <a:r>
                        <a:rPr lang="en-US" sz="1200" b="0" i="1" dirty="0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ru-RU" sz="1200" b="0" i="1" dirty="0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=</a:t>
                      </a:r>
                      <a:r>
                        <a:rPr lang="en-US" sz="1200" b="0" i="1" dirty="0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ru-RU" sz="1200" b="0" i="1" dirty="0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325,50∗80∗12</a:t>
                      </a:r>
                      <a:r>
                        <a:rPr lang="en-US" sz="1200" b="0" i="1" dirty="0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ru-RU" sz="1200" b="0" i="1" dirty="0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=</a:t>
                      </a:r>
                      <a:r>
                        <a:rPr lang="en-US" sz="1200" b="0" i="1" dirty="0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ru-RU" sz="1200" b="0" i="1" dirty="0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312 480 </a:t>
                      </a:r>
                      <a:r>
                        <a:rPr lang="ru-RU" sz="1200" b="0" i="1" dirty="0" err="1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руб</a:t>
                      </a:r>
                      <a:r>
                        <a:rPr lang="ru-RU" sz="1200" b="0" i="1" dirty="0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/год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200" b="0" i="1" dirty="0" err="1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С</a:t>
                      </a:r>
                      <a:r>
                        <a:rPr lang="ru-RU" sz="1200" b="0" i="1" baseline="-25000" dirty="0" err="1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п</a:t>
                      </a:r>
                      <a:r>
                        <a:rPr lang="en-US" sz="1200" b="0" i="1" baseline="-25000" dirty="0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ru-RU" sz="1200" b="0" i="1" dirty="0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=</a:t>
                      </a:r>
                      <a:r>
                        <a:rPr lang="en-US" sz="1200" b="0" i="1" dirty="0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ru-RU" sz="1200" b="0" i="1" dirty="0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(С</a:t>
                      </a:r>
                      <a:r>
                        <a:rPr lang="ru-RU" sz="1200" b="0" i="1" baseline="-25000" dirty="0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раб</a:t>
                      </a:r>
                      <a:r>
                        <a:rPr lang="ru-RU" sz="1200" b="0" i="1" dirty="0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∗Т</a:t>
                      </a:r>
                      <a:r>
                        <a:rPr lang="ru-RU" sz="1200" b="0" i="1" baseline="-25000" dirty="0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п</a:t>
                      </a:r>
                      <a:r>
                        <a:rPr lang="ru-RU" sz="1200" b="0" i="1" dirty="0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+124)∗12=(325,50∗20+124)∗12</a:t>
                      </a:r>
                      <a:r>
                        <a:rPr lang="en-US" sz="1200" b="0" i="1" dirty="0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ru-RU" sz="1200" b="0" i="1" dirty="0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=</a:t>
                      </a:r>
                      <a:r>
                        <a:rPr lang="en-US" sz="1200" b="0" i="1" dirty="0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ru-RU" sz="1200" b="0" i="1" dirty="0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79 608 </a:t>
                      </a:r>
                      <a:r>
                        <a:rPr lang="ru-RU" sz="1200" b="0" i="1" dirty="0" err="1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руб</a:t>
                      </a:r>
                      <a:r>
                        <a:rPr lang="ru-RU" sz="1200" b="0" i="1" dirty="0" smtClean="0">
                          <a:ln w="12700">
                            <a:noFill/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/год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99018085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695399" y="1320007"/>
            <a:ext cx="513361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800" b="1" dirty="0">
                <a:ln w="12700">
                  <a:noFill/>
                  <a:prstDash val="solid"/>
                </a:ln>
                <a:solidFill>
                  <a:srgbClr val="F03C46"/>
                </a:solidFill>
                <a:latin typeface="Arial" panose="020B0604020202020204" pitchFamily="34" charset="0"/>
              </a:rPr>
              <a:t>Затраты на выполнение </a:t>
            </a: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F03C46"/>
                </a:solidFill>
                <a:latin typeface="Arial" panose="020B0604020202020204" pitchFamily="34" charset="0"/>
              </a:rPr>
              <a:t>работ:</a:t>
            </a:r>
            <a:endParaRPr lang="ru-RU" sz="1800" b="1" dirty="0">
              <a:ln w="12700">
                <a:noFill/>
                <a:prstDash val="solid"/>
              </a:ln>
              <a:solidFill>
                <a:srgbClr val="F03C4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40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95500" y="233645"/>
            <a:ext cx="4185465" cy="7650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ru-RU" altLang="ru-RU" sz="24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ЗАКЛЮЧЕНИЕ</a:t>
            </a:r>
          </a:p>
        </p:txBody>
      </p:sp>
      <p:sp>
        <p:nvSpPr>
          <p:cNvPr id="90116" name="Text Box 24"/>
          <p:cNvSpPr txBox="1">
            <a:spLocks noChangeArrowheads="1"/>
          </p:cNvSpPr>
          <p:nvPr/>
        </p:nvSpPr>
        <p:spPr bwMode="auto">
          <a:xfrm>
            <a:off x="290355" y="274062"/>
            <a:ext cx="785409" cy="6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9pPr>
          </a:lstStyle>
          <a:p>
            <a:r>
              <a:rPr lang="ru-RU" altLang="ru-RU" b="1" dirty="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  <a:r>
              <a:rPr lang="en-US" altLang="ru-RU" b="1" dirty="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endParaRPr lang="ru-RU" altLang="ru-RU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90456" y="1402607"/>
            <a:ext cx="9811090" cy="238526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>
              <a:spcAft>
                <a:spcPts val="600"/>
              </a:spcAft>
            </a:pPr>
            <a:r>
              <a:rPr lang="ru-RU" sz="1600" b="1" dirty="0">
                <a:ln w="12700">
                  <a:noFill/>
                  <a:prstDash val="solid"/>
                </a:ln>
                <a:solidFill>
                  <a:srgbClr val="EA0000"/>
                </a:solidFill>
                <a:latin typeface="Arial" panose="020B0604020202020204" pitchFamily="34" charset="0"/>
              </a:rPr>
              <a:t>РЕЗУЛЬТАТЫ </a:t>
            </a:r>
            <a:r>
              <a:rPr lang="ru-RU" sz="1600" b="1" dirty="0" smtClean="0">
                <a:ln w="12700">
                  <a:noFill/>
                  <a:prstDash val="solid"/>
                </a:ln>
                <a:solidFill>
                  <a:srgbClr val="EA0000"/>
                </a:solidFill>
                <a:latin typeface="Arial" panose="020B0604020202020204" pitchFamily="34" charset="0"/>
              </a:rPr>
              <a:t>РАБОТЫ:</a:t>
            </a:r>
            <a:endParaRPr lang="ru-RU" sz="1600" b="1" dirty="0">
              <a:ln w="12700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ru-RU" sz="1600" dirty="0">
                <a:ln w="12700">
                  <a:noFill/>
                  <a:prstDash val="solid"/>
                </a:ln>
                <a:latin typeface="Arial" panose="020B0604020202020204" pitchFamily="34" charset="0"/>
              </a:rPr>
              <a:t>Выполнены разработка и внедрение собственного </a:t>
            </a:r>
            <a:r>
              <a:rPr lang="ru-RU" sz="1600" dirty="0" err="1">
                <a:ln w="12700">
                  <a:noFill/>
                  <a:prstDash val="solid"/>
                </a:ln>
                <a:latin typeface="Arial" panose="020B0604020202020204" pitchFamily="34" charset="0"/>
              </a:rPr>
              <a:t>Web</a:t>
            </a:r>
            <a:r>
              <a:rPr lang="ru-RU" sz="1600" dirty="0">
                <a:ln w="12700">
                  <a:noFill/>
                  <a:prstDash val="solid"/>
                </a:ln>
                <a:latin typeface="Arial" panose="020B0604020202020204" pitchFamily="34" charset="0"/>
              </a:rPr>
              <a:t>–приложения с интуитивно понятным интерфейсом для эффективной организации учета оборудования и автоматизации связанных с этим процессов, а также мониторинга инфраструктуры центра обработки данных.</a:t>
            </a:r>
          </a:p>
          <a:p>
            <a:pPr algn="l">
              <a:spcAft>
                <a:spcPts val="600"/>
              </a:spcAft>
            </a:pPr>
            <a:r>
              <a:rPr lang="ru-RU" sz="1600" dirty="0">
                <a:ln w="12700">
                  <a:noFill/>
                  <a:prstDash val="solid"/>
                </a:ln>
                <a:latin typeface="Arial" panose="020B0604020202020204" pitchFamily="34" charset="0"/>
              </a:rPr>
              <a:t>Экономический эффект за 3 года использования составит 𝟔𝟓𝟐 𝟔𝟖𝟐 руб.</a:t>
            </a:r>
          </a:p>
          <a:p>
            <a:pPr algn="l">
              <a:spcAft>
                <a:spcPts val="600"/>
              </a:spcAft>
            </a:pPr>
            <a:endParaRPr lang="ru-RU" sz="1400" b="1" dirty="0">
              <a:ln w="12700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pPr algn="l">
              <a:spcAft>
                <a:spcPts val="600"/>
              </a:spcAft>
            </a:pPr>
            <a:r>
              <a:rPr lang="ru-RU" sz="1600" b="1" dirty="0" smtClean="0">
                <a:ln w="12700">
                  <a:noFill/>
                  <a:prstDash val="solid"/>
                </a:ln>
                <a:solidFill>
                  <a:srgbClr val="EA0000"/>
                </a:solidFill>
                <a:latin typeface="Arial" panose="020B0604020202020204" pitchFamily="34" charset="0"/>
              </a:rPr>
              <a:t>ПРЕИМУЩЕСТВА РАЗРАБОТКИ:</a:t>
            </a:r>
            <a:endParaRPr lang="ru-RU" sz="1600" b="1" dirty="0">
              <a:ln w="12700">
                <a:noFill/>
                <a:prstDash val="solid"/>
              </a:ln>
              <a:solidFill>
                <a:srgbClr val="EA0000"/>
              </a:solidFill>
              <a:latin typeface="Arial" panose="020B0604020202020204" pitchFamily="34" charset="0"/>
            </a:endParaRPr>
          </a:p>
          <a:p>
            <a:pPr algn="l">
              <a:spcAft>
                <a:spcPts val="600"/>
              </a:spcAft>
            </a:pPr>
            <a:endParaRPr lang="ru-RU" sz="1400" b="1" dirty="0">
              <a:ln w="12700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07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40505" y="188640"/>
            <a:ext cx="4590510" cy="81009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ru-RU" altLang="ru-RU" sz="24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ЛИЧНЫЙ ВКЛАД</a:t>
            </a:r>
            <a:endParaRPr lang="ru-RU" altLang="ru-RU" sz="2400" b="1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0116" name="Text Box 24"/>
          <p:cNvSpPr txBox="1">
            <a:spLocks noChangeArrowheads="1"/>
          </p:cNvSpPr>
          <p:nvPr/>
        </p:nvSpPr>
        <p:spPr bwMode="auto">
          <a:xfrm>
            <a:off x="245350" y="296337"/>
            <a:ext cx="785409" cy="59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9pPr>
          </a:lstStyle>
          <a:p>
            <a:r>
              <a:rPr lang="ru-RU" altLang="ru-RU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15</a:t>
            </a:r>
            <a:endParaRPr lang="ru-RU" altLang="ru-RU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66292" y="1518245"/>
            <a:ext cx="3780420" cy="18928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>
              <a:spcAft>
                <a:spcPts val="600"/>
              </a:spcAft>
            </a:pPr>
            <a:r>
              <a:rPr lang="ru-RU" sz="1600" b="1" dirty="0" smtClean="0">
                <a:ln w="12700">
                  <a:noFill/>
                  <a:prstDash val="solid"/>
                </a:ln>
                <a:solidFill>
                  <a:srgbClr val="EA0000"/>
                </a:solidFill>
                <a:latin typeface="Arial" panose="020B0604020202020204" pitchFamily="34" charset="0"/>
              </a:rPr>
              <a:t>АПРОБАЦИЯ </a:t>
            </a:r>
            <a:r>
              <a:rPr lang="ru-RU" sz="1600" b="1" dirty="0">
                <a:ln w="12700">
                  <a:noFill/>
                  <a:prstDash val="solid"/>
                </a:ln>
                <a:solidFill>
                  <a:srgbClr val="EA0000"/>
                </a:solidFill>
                <a:latin typeface="Arial" panose="020B0604020202020204" pitchFamily="34" charset="0"/>
              </a:rPr>
              <a:t>РАБОТЫ</a:t>
            </a:r>
          </a:p>
          <a:p>
            <a:pPr algn="just">
              <a:spcAft>
                <a:spcPts val="600"/>
              </a:spcAft>
            </a:pPr>
            <a:r>
              <a:rPr lang="ru-RU" sz="1600" dirty="0">
                <a:ln w="12700">
                  <a:noFill/>
                  <a:prstDash val="solid"/>
                </a:ln>
                <a:latin typeface="Arial" panose="020B0604020202020204" pitchFamily="34" charset="0"/>
              </a:rPr>
              <a:t>Основные результаты работы доложены на XXII Всероссийском аспирантско–магистерском научном семинаре, посвященном Дню Энергетика (4–5 декабря 2018 г, КГЭУ, Казань).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785410" y="3802690"/>
            <a:ext cx="3825425" cy="18928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>
              <a:spcAft>
                <a:spcPts val="600"/>
              </a:spcAft>
            </a:pPr>
            <a:r>
              <a:rPr lang="ru-RU" sz="1600" b="1" dirty="0" smtClean="0">
                <a:ln w="12700">
                  <a:noFill/>
                  <a:prstDash val="solid"/>
                </a:ln>
                <a:solidFill>
                  <a:srgbClr val="EA0000"/>
                </a:solidFill>
                <a:latin typeface="Arial" panose="020B0604020202020204" pitchFamily="34" charset="0"/>
              </a:rPr>
              <a:t>АКТ О ВНЕДРЕНИИ РАЗРАБОТКИ</a:t>
            </a:r>
          </a:p>
          <a:p>
            <a:pPr algn="l">
              <a:spcAft>
                <a:spcPts val="600"/>
              </a:spcAft>
            </a:pPr>
            <a:r>
              <a:rPr lang="ru-RU" sz="1600" b="1" i="1" dirty="0" smtClean="0">
                <a:ln w="12700">
                  <a:noFill/>
                  <a:prstDash val="solid"/>
                </a:ln>
                <a:solidFill>
                  <a:srgbClr val="00B473"/>
                </a:solidFill>
                <a:latin typeface="Arial" panose="020B0604020202020204" pitchFamily="34" charset="0"/>
              </a:rPr>
              <a:t>Акт должен быть оформлен на фирменном бланке предприятия с круглой печатью. Подписан руководителем предприятия и заверен отделом кадров предприятия. </a:t>
            </a:r>
            <a:endParaRPr lang="ru-RU" sz="1600" b="1" i="1" dirty="0">
              <a:ln w="12700">
                <a:noFill/>
                <a:prstDash val="solid"/>
              </a:ln>
              <a:solidFill>
                <a:srgbClr val="00B473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79652"/>
              </p:ext>
            </p:extLst>
          </p:nvPr>
        </p:nvGraphicFramePr>
        <p:xfrm>
          <a:off x="6231015" y="207770"/>
          <a:ext cx="5246929" cy="6604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Acrobat Document" r:id="rId3" imgW="5667347" imgH="8020037" progId="AcroExch.Document.DC">
                  <p:embed/>
                </p:oleObj>
              </mc:Choice>
              <mc:Fallback>
                <p:oleObj name="Acrobat Document" r:id="rId3" imgW="5667347" imgH="802003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31015" y="207770"/>
                        <a:ext cx="5246929" cy="66042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616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4357" y="2303875"/>
            <a:ext cx="98232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spcAft>
                <a:spcPts val="600"/>
              </a:spcAft>
            </a:pPr>
            <a:r>
              <a:rPr lang="ru-RU" sz="5400" b="1" dirty="0">
                <a:ln w="12700">
                  <a:noFill/>
                  <a:prstDash val="solid"/>
                </a:ln>
                <a:solidFill>
                  <a:srgbClr val="0070C0"/>
                </a:solidFill>
              </a:rPr>
              <a:t>СПАСИБО </a:t>
            </a:r>
            <a:r>
              <a:rPr lang="ru-RU" sz="5400" b="1" dirty="0" smtClean="0">
                <a:ln w="12700">
                  <a:noFill/>
                  <a:prstDash val="solid"/>
                </a:ln>
                <a:solidFill>
                  <a:srgbClr val="0070C0"/>
                </a:solidFill>
              </a:rPr>
              <a:t> ЗА  ВНИМАНИЕ!</a:t>
            </a:r>
            <a:endParaRPr lang="ru-RU" sz="5400" b="1" dirty="0">
              <a:ln w="12700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7671175" y="5004175"/>
            <a:ext cx="3915435" cy="1389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2400" dirty="0">
                <a:solidFill>
                  <a:srgbClr val="0070C0"/>
                </a:solidFill>
                <a:latin typeface="PragmaticaITT"/>
              </a:rPr>
              <a:t>Доклад подготовил:</a:t>
            </a:r>
          </a:p>
          <a:p>
            <a:pPr algn="r" eaLnBrk="1" hangingPunct="1"/>
            <a:r>
              <a:rPr lang="ru-RU" altLang="ru-RU" sz="2400" dirty="0">
                <a:solidFill>
                  <a:srgbClr val="0070C0"/>
                </a:solidFill>
                <a:latin typeface="PragmaticaITT"/>
              </a:rPr>
              <a:t>студент гр. </a:t>
            </a:r>
            <a:r>
              <a:rPr lang="ru-RU" altLang="ru-RU" sz="2400" dirty="0" smtClean="0">
                <a:solidFill>
                  <a:srgbClr val="0070C0"/>
                </a:solidFill>
                <a:latin typeface="PragmaticaITT"/>
              </a:rPr>
              <a:t>ПИ-1-15 </a:t>
            </a:r>
            <a:endParaRPr lang="ru-RU" altLang="ru-RU" sz="2400" dirty="0">
              <a:solidFill>
                <a:srgbClr val="0070C0"/>
              </a:solidFill>
              <a:latin typeface="PragmaticaITT"/>
            </a:endParaRPr>
          </a:p>
          <a:p>
            <a:pPr algn="r" eaLnBrk="1" hangingPunct="1"/>
            <a:r>
              <a:rPr lang="ru-RU" altLang="ru-RU" sz="2400" dirty="0" smtClean="0">
                <a:solidFill>
                  <a:srgbClr val="0070C0"/>
                </a:solidFill>
                <a:latin typeface="PragmaticaITT"/>
              </a:rPr>
              <a:t>В.П. Иванов </a:t>
            </a:r>
            <a:endParaRPr lang="ru-RU" altLang="ru-RU" sz="2400" dirty="0">
              <a:solidFill>
                <a:srgbClr val="0070C0"/>
              </a:solidFill>
              <a:latin typeface="PragmaticaIT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45550" y="143635"/>
            <a:ext cx="6750750" cy="9540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ru-RU" altLang="ru-RU" sz="24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ОБЪЕКТ </a:t>
            </a:r>
            <a:r>
              <a:rPr lang="ru-RU" altLang="ru-RU" sz="24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ПРЕДМЕТ ИССЛЕДОВАНИЯ</a:t>
            </a:r>
            <a:endParaRPr lang="ru-RU" altLang="ru-RU" sz="2400" b="1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0116" name="Text Box 24"/>
          <p:cNvSpPr txBox="1">
            <a:spLocks noChangeArrowheads="1"/>
          </p:cNvSpPr>
          <p:nvPr/>
        </p:nvSpPr>
        <p:spPr bwMode="auto">
          <a:xfrm>
            <a:off x="392633" y="274783"/>
            <a:ext cx="675076" cy="661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ru-RU"/>
            </a:defPPr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altLang="ru-RU" dirty="0" smtClean="0"/>
              <a:t>2</a:t>
            </a:r>
            <a:endParaRPr lang="ru-RU" alt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90455" y="1629090"/>
            <a:ext cx="981109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0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</a:rPr>
              <a:t>Объект исследования:  </a:t>
            </a:r>
            <a:r>
              <a:rPr lang="ru-RU" sz="1600" b="1" dirty="0" smtClean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салон красоты ООО «РОМАШКА»</a:t>
            </a:r>
            <a:endParaRPr lang="ru-RU" sz="1600" b="1" dirty="0">
              <a:ln w="12700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92170" y="2888940"/>
            <a:ext cx="981109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0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</a:rPr>
              <a:t>Предмет исследования: </a:t>
            </a:r>
            <a:r>
              <a:rPr lang="ru-RU" sz="1600" b="1" dirty="0" smtClean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автоматизированная система ……………….</a:t>
            </a:r>
            <a:endParaRPr lang="ru-RU" sz="1600" b="1" dirty="0">
              <a:ln w="12700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00974" y="188640"/>
            <a:ext cx="3304916" cy="9540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ru-RU" altLang="ru-RU" sz="24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ЦЕЛИ И ЗАДАЧИ</a:t>
            </a:r>
          </a:p>
        </p:txBody>
      </p:sp>
      <p:sp>
        <p:nvSpPr>
          <p:cNvPr id="90116" name="Text Box 24"/>
          <p:cNvSpPr txBox="1">
            <a:spLocks noChangeArrowheads="1"/>
          </p:cNvSpPr>
          <p:nvPr/>
        </p:nvSpPr>
        <p:spPr bwMode="auto">
          <a:xfrm>
            <a:off x="309430" y="323654"/>
            <a:ext cx="740404" cy="571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9pPr>
          </a:lstStyle>
          <a:p>
            <a:r>
              <a:rPr lang="ru-RU" altLang="ru-RU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  <a:endParaRPr lang="ru-RU" altLang="ru-RU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90455" y="1515271"/>
            <a:ext cx="17888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600" b="1" dirty="0">
                <a:ln w="12700">
                  <a:noFill/>
                  <a:prstDash val="solid"/>
                </a:ln>
                <a:solidFill>
                  <a:srgbClr val="EA0000"/>
                </a:solidFill>
                <a:latin typeface="Arial" panose="020B0604020202020204" pitchFamily="34" charset="0"/>
              </a:rPr>
              <a:t>ЦЕЛЬ РАБОТЫ</a:t>
            </a:r>
            <a:r>
              <a:rPr lang="en-US" sz="1600" b="1" dirty="0">
                <a:ln w="12700">
                  <a:noFill/>
                  <a:prstDash val="solid"/>
                </a:ln>
                <a:solidFill>
                  <a:srgbClr val="EA0000"/>
                </a:solidFill>
                <a:latin typeface="Arial" panose="020B0604020202020204" pitchFamily="34" charset="0"/>
              </a:rPr>
              <a:t>:</a:t>
            </a:r>
            <a:endParaRPr lang="ru-RU" sz="1600" b="1" dirty="0">
              <a:ln w="12700">
                <a:noFill/>
                <a:prstDash val="solid"/>
              </a:ln>
              <a:solidFill>
                <a:srgbClr val="EA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21881" y="2596371"/>
            <a:ext cx="11063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600" b="1" dirty="0">
                <a:ln w="12700">
                  <a:noFill/>
                  <a:prstDash val="solid"/>
                </a:ln>
                <a:solidFill>
                  <a:srgbClr val="EA0000"/>
                </a:solidFill>
                <a:latin typeface="Arial" panose="020B0604020202020204" pitchFamily="34" charset="0"/>
              </a:rPr>
              <a:t>ЗАДАЧИ</a:t>
            </a:r>
            <a:r>
              <a:rPr lang="en-US" sz="1600" b="1" dirty="0">
                <a:ln w="12700">
                  <a:noFill/>
                  <a:prstDash val="solid"/>
                </a:ln>
                <a:solidFill>
                  <a:srgbClr val="EA0000"/>
                </a:solidFill>
                <a:latin typeface="Arial" panose="020B0604020202020204" pitchFamily="34" charset="0"/>
              </a:rPr>
              <a:t>:</a:t>
            </a:r>
            <a:endParaRPr lang="ru-RU" sz="1600" b="1" dirty="0">
              <a:ln w="12700">
                <a:noFill/>
                <a:prstDash val="solid"/>
              </a:ln>
              <a:solidFill>
                <a:srgbClr val="EA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02833" y="3939008"/>
            <a:ext cx="32803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600" b="1" dirty="0" smtClean="0">
                <a:ln w="12700">
                  <a:noFill/>
                  <a:prstDash val="solid"/>
                </a:ln>
                <a:solidFill>
                  <a:srgbClr val="EA0000"/>
                </a:solidFill>
                <a:latin typeface="Arial" panose="020B0604020202020204" pitchFamily="34" charset="0"/>
              </a:rPr>
              <a:t>ТРЕБОВАНИЯ К РАЗРАБОТКЕ:</a:t>
            </a:r>
            <a:endParaRPr lang="ru-RU" sz="1600" b="1" dirty="0">
              <a:ln w="12700">
                <a:noFill/>
                <a:prstDash val="solid"/>
              </a:ln>
              <a:solidFill>
                <a:srgbClr val="EA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47348" y="4277562"/>
            <a:ext cx="603067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176213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n w="12700">
                  <a:noFill/>
                  <a:prstDash val="solid"/>
                </a:ln>
                <a:latin typeface="Arial" panose="020B0604020202020204" pitchFamily="34" charset="0"/>
              </a:rPr>
              <a:t>Доступный интерфейс</a:t>
            </a:r>
          </a:p>
          <a:p>
            <a:pPr indent="176213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n w="12700">
                  <a:noFill/>
                  <a:prstDash val="solid"/>
                </a:ln>
                <a:latin typeface="Arial" panose="020B0604020202020204" pitchFamily="34" charset="0"/>
              </a:rPr>
              <a:t>Автономность работы</a:t>
            </a:r>
          </a:p>
          <a:p>
            <a:pPr indent="176213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n w="12700">
                  <a:noFill/>
                  <a:prstDash val="solid"/>
                </a:ln>
                <a:latin typeface="Arial" panose="020B0604020202020204" pitchFamily="34" charset="0"/>
              </a:rPr>
              <a:t>Безопасность хранения данных</a:t>
            </a:r>
          </a:p>
          <a:p>
            <a:pPr indent="176213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n w="12700">
                  <a:noFill/>
                  <a:prstDash val="solid"/>
                </a:ln>
                <a:latin typeface="Arial" panose="020B0604020202020204" pitchFamily="34" charset="0"/>
              </a:rPr>
              <a:t>Возможность доработки функционала</a:t>
            </a:r>
          </a:p>
          <a:p>
            <a:pPr indent="176213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n w="12700">
                  <a:noFill/>
                  <a:prstDash val="solid"/>
                </a:ln>
                <a:latin typeface="Arial" panose="020B0604020202020204" pitchFamily="34" charset="0"/>
              </a:rPr>
              <a:t>Экономическая целесообразность использования</a:t>
            </a:r>
            <a:endParaRPr lang="ru-RU" sz="1600" u="sng" dirty="0">
              <a:ln w="12700">
                <a:noFill/>
                <a:prstDash val="solid"/>
              </a:ln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15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5520" y="155465"/>
            <a:ext cx="4050450" cy="9540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ru-RU" altLang="ru-RU" sz="24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ИНСТРУМЕНТАРИЙ</a:t>
            </a:r>
            <a:endParaRPr lang="ru-RU" altLang="ru-RU" sz="2400" b="1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0116" name="Text Box 24"/>
          <p:cNvSpPr txBox="1">
            <a:spLocks noChangeArrowheads="1"/>
          </p:cNvSpPr>
          <p:nvPr/>
        </p:nvSpPr>
        <p:spPr bwMode="auto">
          <a:xfrm>
            <a:off x="347700" y="334487"/>
            <a:ext cx="695399" cy="571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9pPr>
          </a:lstStyle>
          <a:p>
            <a:r>
              <a:rPr lang="ru-RU" altLang="ru-RU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endParaRPr lang="ru-RU" altLang="ru-RU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32765" y="1559575"/>
            <a:ext cx="50171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600" b="1" dirty="0" smtClean="0">
                <a:ln w="12700">
                  <a:noFill/>
                  <a:prstDash val="solid"/>
                </a:ln>
                <a:solidFill>
                  <a:srgbClr val="EA0000"/>
                </a:solidFill>
                <a:latin typeface="Arial" panose="020B0604020202020204" pitchFamily="34" charset="0"/>
              </a:rPr>
              <a:t>ПРИМЕНЯЕМЫЕ ИНСТРУМЕНТЫ РАЗРАБОТКИ</a:t>
            </a:r>
            <a:r>
              <a:rPr lang="en-US" sz="1600" b="1" dirty="0" smtClean="0">
                <a:ln w="12700">
                  <a:noFill/>
                  <a:prstDash val="solid"/>
                </a:ln>
                <a:solidFill>
                  <a:srgbClr val="EA0000"/>
                </a:solidFill>
                <a:latin typeface="Arial" panose="020B0604020202020204" pitchFamily="34" charset="0"/>
              </a:rPr>
              <a:t>:</a:t>
            </a:r>
            <a:endParaRPr lang="ru-RU" sz="1600" b="1" dirty="0">
              <a:ln w="12700">
                <a:noFill/>
                <a:prstDash val="solid"/>
              </a:ln>
              <a:solidFill>
                <a:srgbClr val="EA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32765" y="3302239"/>
            <a:ext cx="48998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600" b="1" dirty="0" smtClean="0">
                <a:ln w="12700">
                  <a:noFill/>
                  <a:prstDash val="solid"/>
                </a:ln>
                <a:solidFill>
                  <a:srgbClr val="EA0000"/>
                </a:solidFill>
                <a:latin typeface="Arial" panose="020B0604020202020204" pitchFamily="34" charset="0"/>
              </a:rPr>
              <a:t>ОБОСНОВАНИЕ ВЫБОРА ИНСТРУМЕНТАРИЯ</a:t>
            </a:r>
            <a:r>
              <a:rPr lang="en-US" sz="1600" b="1" dirty="0" smtClean="0">
                <a:ln w="12700">
                  <a:noFill/>
                  <a:prstDash val="solid"/>
                </a:ln>
                <a:solidFill>
                  <a:srgbClr val="EA0000"/>
                </a:solidFill>
                <a:latin typeface="Arial" panose="020B0604020202020204" pitchFamily="34" charset="0"/>
              </a:rPr>
              <a:t>:</a:t>
            </a:r>
            <a:endParaRPr lang="ru-RU" sz="1600" b="1" dirty="0">
              <a:ln w="12700">
                <a:noFill/>
                <a:prstDash val="solid"/>
              </a:ln>
              <a:solidFill>
                <a:srgbClr val="EA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23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57969" y="180013"/>
            <a:ext cx="10063656" cy="9540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ru-RU" altLang="ru-RU" sz="24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ХАРАКТЕРИСТИКИ ПРЕДПРИЯТИЯ (ПРИ НЕОБХОДИМОСТИ)</a:t>
            </a:r>
            <a:endParaRPr lang="ru-RU" altLang="ru-RU" sz="2400" b="1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0116" name="Text Box 24"/>
          <p:cNvSpPr txBox="1">
            <a:spLocks noChangeArrowheads="1"/>
          </p:cNvSpPr>
          <p:nvPr/>
        </p:nvSpPr>
        <p:spPr bwMode="auto">
          <a:xfrm>
            <a:off x="425370" y="323654"/>
            <a:ext cx="515379" cy="571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9pPr>
          </a:lstStyle>
          <a:p>
            <a:r>
              <a:rPr lang="ru-RU" altLang="ru-RU" b="1" dirty="0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</a:p>
        </p:txBody>
      </p:sp>
      <p:grpSp>
        <p:nvGrpSpPr>
          <p:cNvPr id="6" name="Group 50"/>
          <p:cNvGrpSpPr>
            <a:grpSpLocks/>
          </p:cNvGrpSpPr>
          <p:nvPr/>
        </p:nvGrpSpPr>
        <p:grpSpPr bwMode="auto">
          <a:xfrm>
            <a:off x="1654721" y="2116137"/>
            <a:ext cx="8331200" cy="4606925"/>
            <a:chOff x="1425" y="1158"/>
            <a:chExt cx="10169" cy="5864"/>
          </a:xfrm>
        </p:grpSpPr>
        <p:sp>
          <p:nvSpPr>
            <p:cNvPr id="7" name="Text Box 86"/>
            <p:cNvSpPr txBox="1">
              <a:spLocks noChangeArrowheads="1"/>
            </p:cNvSpPr>
            <p:nvPr/>
          </p:nvSpPr>
          <p:spPr bwMode="auto">
            <a:xfrm>
              <a:off x="5871" y="1158"/>
              <a:ext cx="2880" cy="539"/>
            </a:xfrm>
            <a:prstGeom prst="rect">
              <a:avLst/>
            </a:prstGeom>
            <a:solidFill>
              <a:srgbClr val="DDD8C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1400">
                  <a:cs typeface="Times New Roman" panose="02020603050405020304" pitchFamily="18" charset="0"/>
                </a:rPr>
                <a:t>Директор</a:t>
              </a:r>
              <a:endParaRPr lang="ru-RU" altLang="ru-RU" sz="1400"/>
            </a:p>
          </p:txBody>
        </p:sp>
        <p:sp>
          <p:nvSpPr>
            <p:cNvPr id="8" name="Text Box 85"/>
            <p:cNvSpPr txBox="1">
              <a:spLocks noChangeArrowheads="1"/>
            </p:cNvSpPr>
            <p:nvPr/>
          </p:nvSpPr>
          <p:spPr bwMode="auto">
            <a:xfrm>
              <a:off x="1425" y="2058"/>
              <a:ext cx="2628" cy="801"/>
            </a:xfrm>
            <a:prstGeom prst="rect">
              <a:avLst/>
            </a:prstGeom>
            <a:solidFill>
              <a:srgbClr val="EEECE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1400" dirty="0">
                  <a:cs typeface="Times New Roman" panose="02020603050405020304" pitchFamily="18" charset="0"/>
                </a:rPr>
                <a:t>Производственный отдел</a:t>
              </a:r>
              <a:endParaRPr lang="ru-RU" altLang="ru-RU" sz="1400" dirty="0"/>
            </a:p>
          </p:txBody>
        </p:sp>
        <p:sp>
          <p:nvSpPr>
            <p:cNvPr id="10" name="Line 84"/>
            <p:cNvSpPr>
              <a:spLocks noChangeShapeType="1"/>
            </p:cNvSpPr>
            <p:nvPr/>
          </p:nvSpPr>
          <p:spPr bwMode="auto">
            <a:xfrm flipH="1">
              <a:off x="3516" y="1338"/>
              <a:ext cx="235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Line 83"/>
            <p:cNvSpPr>
              <a:spLocks noChangeShapeType="1"/>
            </p:cNvSpPr>
            <p:nvPr/>
          </p:nvSpPr>
          <p:spPr bwMode="auto">
            <a:xfrm>
              <a:off x="3516" y="1338"/>
              <a:ext cx="0" cy="7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82"/>
            <p:cNvSpPr>
              <a:spLocks noChangeShapeType="1"/>
            </p:cNvSpPr>
            <p:nvPr/>
          </p:nvSpPr>
          <p:spPr bwMode="auto">
            <a:xfrm>
              <a:off x="8751" y="1338"/>
              <a:ext cx="236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Line 81"/>
            <p:cNvSpPr>
              <a:spLocks noChangeShapeType="1"/>
            </p:cNvSpPr>
            <p:nvPr/>
          </p:nvSpPr>
          <p:spPr bwMode="auto">
            <a:xfrm>
              <a:off x="10101" y="1338"/>
              <a:ext cx="0" cy="7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Text Box 80"/>
            <p:cNvSpPr txBox="1">
              <a:spLocks noChangeArrowheads="1"/>
            </p:cNvSpPr>
            <p:nvPr/>
          </p:nvSpPr>
          <p:spPr bwMode="auto">
            <a:xfrm>
              <a:off x="1425" y="4292"/>
              <a:ext cx="2091" cy="7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1200">
                  <a:cs typeface="Times New Roman" panose="02020603050405020304" pitchFamily="18" charset="0"/>
                </a:rPr>
                <a:t>Специалист по наружной рекламе</a:t>
              </a:r>
              <a:endParaRPr lang="ru-RU" altLang="ru-RU" sz="1200"/>
            </a:p>
          </p:txBody>
        </p:sp>
        <p:sp>
          <p:nvSpPr>
            <p:cNvPr id="15" name="Line 79"/>
            <p:cNvSpPr>
              <a:spLocks noChangeShapeType="1"/>
            </p:cNvSpPr>
            <p:nvPr/>
          </p:nvSpPr>
          <p:spPr bwMode="auto">
            <a:xfrm>
              <a:off x="3872" y="2859"/>
              <a:ext cx="1" cy="37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Line 78"/>
            <p:cNvSpPr>
              <a:spLocks noChangeShapeType="1"/>
            </p:cNvSpPr>
            <p:nvPr/>
          </p:nvSpPr>
          <p:spPr bwMode="auto">
            <a:xfrm>
              <a:off x="3503" y="5720"/>
              <a:ext cx="3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Line 77"/>
            <p:cNvSpPr>
              <a:spLocks noChangeShapeType="1"/>
            </p:cNvSpPr>
            <p:nvPr/>
          </p:nvSpPr>
          <p:spPr bwMode="auto">
            <a:xfrm>
              <a:off x="3503" y="4669"/>
              <a:ext cx="3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Text Box 76"/>
            <p:cNvSpPr txBox="1">
              <a:spLocks noChangeArrowheads="1"/>
            </p:cNvSpPr>
            <p:nvPr/>
          </p:nvSpPr>
          <p:spPr bwMode="auto">
            <a:xfrm>
              <a:off x="1425" y="3378"/>
              <a:ext cx="2091" cy="7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1400">
                  <a:cs typeface="Times New Roman" panose="02020603050405020304" pitchFamily="18" charset="0"/>
                </a:rPr>
                <a:t>Технолог</a:t>
              </a:r>
              <a:endParaRPr lang="ru-RU" altLang="ru-RU" sz="1400"/>
            </a:p>
          </p:txBody>
        </p:sp>
        <p:sp>
          <p:nvSpPr>
            <p:cNvPr id="19" name="Line 75"/>
            <p:cNvSpPr>
              <a:spLocks noChangeShapeType="1"/>
            </p:cNvSpPr>
            <p:nvPr/>
          </p:nvSpPr>
          <p:spPr bwMode="auto">
            <a:xfrm>
              <a:off x="3516" y="3759"/>
              <a:ext cx="3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Text Box 74"/>
            <p:cNvSpPr txBox="1">
              <a:spLocks noChangeArrowheads="1"/>
            </p:cNvSpPr>
            <p:nvPr/>
          </p:nvSpPr>
          <p:spPr bwMode="auto">
            <a:xfrm>
              <a:off x="4245" y="2058"/>
              <a:ext cx="1916" cy="801"/>
            </a:xfrm>
            <a:prstGeom prst="rect">
              <a:avLst/>
            </a:prstGeom>
            <a:solidFill>
              <a:srgbClr val="EEECE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1400">
                  <a:cs typeface="Times New Roman" panose="02020603050405020304" pitchFamily="18" charset="0"/>
                </a:rPr>
                <a:t>Креативный отдел</a:t>
              </a:r>
              <a:endParaRPr lang="ru-RU" altLang="ru-RU" sz="1400"/>
            </a:p>
          </p:txBody>
        </p:sp>
        <p:sp>
          <p:nvSpPr>
            <p:cNvPr id="21" name="Line 73"/>
            <p:cNvSpPr>
              <a:spLocks noChangeShapeType="1"/>
            </p:cNvSpPr>
            <p:nvPr/>
          </p:nvSpPr>
          <p:spPr bwMode="auto">
            <a:xfrm>
              <a:off x="5211" y="1338"/>
              <a:ext cx="0" cy="7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Text Box 72"/>
            <p:cNvSpPr txBox="1">
              <a:spLocks noChangeArrowheads="1"/>
            </p:cNvSpPr>
            <p:nvPr/>
          </p:nvSpPr>
          <p:spPr bwMode="auto">
            <a:xfrm>
              <a:off x="8996" y="2058"/>
              <a:ext cx="1818" cy="801"/>
            </a:xfrm>
            <a:prstGeom prst="rect">
              <a:avLst/>
            </a:prstGeom>
            <a:solidFill>
              <a:srgbClr val="EEECE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1400">
                  <a:cs typeface="Times New Roman" panose="02020603050405020304" pitchFamily="18" charset="0"/>
                </a:rPr>
                <a:t>Бухгалтерия</a:t>
              </a:r>
              <a:endParaRPr lang="ru-RU" altLang="ru-RU" sz="1400"/>
            </a:p>
          </p:txBody>
        </p:sp>
        <p:sp>
          <p:nvSpPr>
            <p:cNvPr id="23" name="Text Box 71"/>
            <p:cNvSpPr txBox="1">
              <a:spLocks noChangeArrowheads="1"/>
            </p:cNvSpPr>
            <p:nvPr/>
          </p:nvSpPr>
          <p:spPr bwMode="auto">
            <a:xfrm>
              <a:off x="9442" y="3318"/>
              <a:ext cx="2152" cy="801"/>
            </a:xfrm>
            <a:prstGeom prst="rect">
              <a:avLst/>
            </a:prstGeom>
            <a:solidFill>
              <a:srgbClr val="EEECE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1400">
                  <a:cs typeface="Times New Roman" panose="02020603050405020304" pitchFamily="18" charset="0"/>
                </a:rPr>
                <a:t>Хозяйственная часть</a:t>
              </a:r>
              <a:endParaRPr lang="ru-RU" altLang="ru-RU" sz="1400"/>
            </a:p>
          </p:txBody>
        </p:sp>
        <p:sp>
          <p:nvSpPr>
            <p:cNvPr id="24" name="Line 70"/>
            <p:cNvSpPr>
              <a:spLocks noChangeShapeType="1"/>
            </p:cNvSpPr>
            <p:nvPr/>
          </p:nvSpPr>
          <p:spPr bwMode="auto">
            <a:xfrm>
              <a:off x="11114" y="1338"/>
              <a:ext cx="1" cy="19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Text Box 69"/>
            <p:cNvSpPr txBox="1">
              <a:spLocks noChangeArrowheads="1"/>
            </p:cNvSpPr>
            <p:nvPr/>
          </p:nvSpPr>
          <p:spPr bwMode="auto">
            <a:xfrm>
              <a:off x="1425" y="5273"/>
              <a:ext cx="2091" cy="7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1400">
                  <a:cs typeface="Times New Roman" panose="02020603050405020304" pitchFamily="18" charset="0"/>
                </a:rPr>
                <a:t>Мастер по пошиву изделий</a:t>
              </a:r>
              <a:endParaRPr lang="ru-RU" altLang="ru-RU" sz="1400"/>
            </a:p>
          </p:txBody>
        </p:sp>
        <p:sp>
          <p:nvSpPr>
            <p:cNvPr id="26" name="Text Box 68"/>
            <p:cNvSpPr txBox="1">
              <a:spLocks noChangeArrowheads="1"/>
            </p:cNvSpPr>
            <p:nvPr/>
          </p:nvSpPr>
          <p:spPr bwMode="auto">
            <a:xfrm>
              <a:off x="6443" y="2058"/>
              <a:ext cx="2293" cy="801"/>
            </a:xfrm>
            <a:prstGeom prst="rect">
              <a:avLst/>
            </a:prstGeom>
            <a:solidFill>
              <a:srgbClr val="EEECE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1400">
                  <a:cs typeface="Times New Roman" panose="02020603050405020304" pitchFamily="18" charset="0"/>
                </a:rPr>
                <a:t>Отдел по работе с клиентами</a:t>
              </a:r>
              <a:endParaRPr lang="ru-RU" altLang="ru-RU" sz="1400"/>
            </a:p>
          </p:txBody>
        </p:sp>
        <p:sp>
          <p:nvSpPr>
            <p:cNvPr id="27" name="Line 67"/>
            <p:cNvSpPr>
              <a:spLocks noChangeShapeType="1"/>
            </p:cNvSpPr>
            <p:nvPr/>
          </p:nvSpPr>
          <p:spPr bwMode="auto">
            <a:xfrm>
              <a:off x="7779" y="1697"/>
              <a:ext cx="0" cy="3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Text Box 66"/>
            <p:cNvSpPr txBox="1">
              <a:spLocks noChangeArrowheads="1"/>
            </p:cNvSpPr>
            <p:nvPr/>
          </p:nvSpPr>
          <p:spPr bwMode="auto">
            <a:xfrm>
              <a:off x="1425" y="6268"/>
              <a:ext cx="2091" cy="7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1400">
                  <a:cs typeface="Times New Roman" panose="02020603050405020304" pitchFamily="18" charset="0"/>
                </a:rPr>
                <a:t>Менеджер по печати</a:t>
              </a:r>
              <a:endParaRPr lang="ru-RU" altLang="ru-RU" sz="1400"/>
            </a:p>
            <a:p>
              <a:endParaRPr lang="ru-RU" altLang="ru-RU" sz="1400"/>
            </a:p>
          </p:txBody>
        </p:sp>
        <p:sp>
          <p:nvSpPr>
            <p:cNvPr id="29" name="Line 65"/>
            <p:cNvSpPr>
              <a:spLocks noChangeShapeType="1"/>
            </p:cNvSpPr>
            <p:nvPr/>
          </p:nvSpPr>
          <p:spPr bwMode="auto">
            <a:xfrm>
              <a:off x="3503" y="6621"/>
              <a:ext cx="3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Text Box 64"/>
            <p:cNvSpPr txBox="1">
              <a:spLocks noChangeArrowheads="1"/>
            </p:cNvSpPr>
            <p:nvPr/>
          </p:nvSpPr>
          <p:spPr bwMode="auto">
            <a:xfrm>
              <a:off x="4245" y="4292"/>
              <a:ext cx="1362" cy="7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1400">
                  <a:cs typeface="Times New Roman" panose="02020603050405020304" pitchFamily="18" charset="0"/>
                </a:rPr>
                <a:t>Визуали-затор</a:t>
              </a:r>
              <a:endParaRPr lang="ru-RU" altLang="ru-RU" sz="1400"/>
            </a:p>
          </p:txBody>
        </p:sp>
        <p:sp>
          <p:nvSpPr>
            <p:cNvPr id="31" name="Line 63"/>
            <p:cNvSpPr>
              <a:spLocks noChangeShapeType="1"/>
            </p:cNvSpPr>
            <p:nvPr/>
          </p:nvSpPr>
          <p:spPr bwMode="auto">
            <a:xfrm>
              <a:off x="5963" y="2859"/>
              <a:ext cx="1" cy="286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Line 62"/>
            <p:cNvSpPr>
              <a:spLocks noChangeShapeType="1"/>
            </p:cNvSpPr>
            <p:nvPr/>
          </p:nvSpPr>
          <p:spPr bwMode="auto">
            <a:xfrm>
              <a:off x="5594" y="5720"/>
              <a:ext cx="3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Line 61"/>
            <p:cNvSpPr>
              <a:spLocks noChangeShapeType="1"/>
            </p:cNvSpPr>
            <p:nvPr/>
          </p:nvSpPr>
          <p:spPr bwMode="auto">
            <a:xfrm>
              <a:off x="5594" y="4669"/>
              <a:ext cx="3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Text Box 60"/>
            <p:cNvSpPr txBox="1">
              <a:spLocks noChangeArrowheads="1"/>
            </p:cNvSpPr>
            <p:nvPr/>
          </p:nvSpPr>
          <p:spPr bwMode="auto">
            <a:xfrm>
              <a:off x="4245" y="3378"/>
              <a:ext cx="1362" cy="7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1400" dirty="0">
                  <a:cs typeface="Times New Roman" panose="02020603050405020304" pitchFamily="18" charset="0"/>
                </a:rPr>
                <a:t>Дизайнер</a:t>
              </a:r>
              <a:endParaRPr lang="ru-RU" altLang="ru-RU" sz="1400" dirty="0"/>
            </a:p>
          </p:txBody>
        </p:sp>
        <p:sp>
          <p:nvSpPr>
            <p:cNvPr id="35" name="Line 59"/>
            <p:cNvSpPr>
              <a:spLocks noChangeShapeType="1"/>
            </p:cNvSpPr>
            <p:nvPr/>
          </p:nvSpPr>
          <p:spPr bwMode="auto">
            <a:xfrm>
              <a:off x="5607" y="3759"/>
              <a:ext cx="3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Text Box 58"/>
            <p:cNvSpPr txBox="1">
              <a:spLocks noChangeArrowheads="1"/>
            </p:cNvSpPr>
            <p:nvPr/>
          </p:nvSpPr>
          <p:spPr bwMode="auto">
            <a:xfrm>
              <a:off x="4245" y="5273"/>
              <a:ext cx="1362" cy="7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1400">
                  <a:cs typeface="Times New Roman" panose="02020603050405020304" pitchFamily="18" charset="0"/>
                </a:rPr>
                <a:t>Медиапланер</a:t>
              </a:r>
              <a:endParaRPr lang="ru-RU" altLang="ru-RU" sz="1400"/>
            </a:p>
          </p:txBody>
        </p:sp>
        <p:sp>
          <p:nvSpPr>
            <p:cNvPr id="37" name="Line 57"/>
            <p:cNvSpPr>
              <a:spLocks noChangeShapeType="1"/>
            </p:cNvSpPr>
            <p:nvPr/>
          </p:nvSpPr>
          <p:spPr bwMode="auto">
            <a:xfrm>
              <a:off x="8521" y="2859"/>
              <a:ext cx="1" cy="28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Line 56"/>
            <p:cNvSpPr>
              <a:spLocks noChangeShapeType="1"/>
            </p:cNvSpPr>
            <p:nvPr/>
          </p:nvSpPr>
          <p:spPr bwMode="auto">
            <a:xfrm>
              <a:off x="8152" y="5690"/>
              <a:ext cx="3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Text Box 55"/>
            <p:cNvSpPr txBox="1">
              <a:spLocks noChangeArrowheads="1"/>
            </p:cNvSpPr>
            <p:nvPr/>
          </p:nvSpPr>
          <p:spPr bwMode="auto">
            <a:xfrm>
              <a:off x="6443" y="4053"/>
              <a:ext cx="1722" cy="91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1400">
                  <a:cs typeface="Times New Roman" panose="02020603050405020304" pitchFamily="18" charset="0"/>
                </a:rPr>
                <a:t>Менеджер по работе с клиентами</a:t>
              </a:r>
              <a:endParaRPr lang="ru-RU" altLang="ru-RU" sz="1400"/>
            </a:p>
          </p:txBody>
        </p:sp>
        <p:sp>
          <p:nvSpPr>
            <p:cNvPr id="40" name="Line 54"/>
            <p:cNvSpPr>
              <a:spLocks noChangeShapeType="1"/>
            </p:cNvSpPr>
            <p:nvPr/>
          </p:nvSpPr>
          <p:spPr bwMode="auto">
            <a:xfrm>
              <a:off x="8165" y="4494"/>
              <a:ext cx="3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Text Box 53"/>
            <p:cNvSpPr txBox="1">
              <a:spLocks noChangeArrowheads="1"/>
            </p:cNvSpPr>
            <p:nvPr/>
          </p:nvSpPr>
          <p:spPr bwMode="auto">
            <a:xfrm>
              <a:off x="6443" y="5228"/>
              <a:ext cx="1722" cy="7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ru-RU" sz="1400">
                  <a:cs typeface="Times New Roman" panose="02020603050405020304" pitchFamily="18" charset="0"/>
                </a:rPr>
                <a:t>PR-</a:t>
              </a:r>
              <a:r>
                <a:rPr lang="ru-RU" altLang="ru-RU" sz="1400">
                  <a:cs typeface="Times New Roman" panose="02020603050405020304" pitchFamily="18" charset="0"/>
                </a:rPr>
                <a:t>менеджер</a:t>
              </a:r>
              <a:endParaRPr lang="ru-RU" altLang="ru-RU" sz="1400"/>
            </a:p>
          </p:txBody>
        </p:sp>
        <p:sp>
          <p:nvSpPr>
            <p:cNvPr id="42" name="Text Box 52"/>
            <p:cNvSpPr txBox="1">
              <a:spLocks noChangeArrowheads="1"/>
            </p:cNvSpPr>
            <p:nvPr/>
          </p:nvSpPr>
          <p:spPr bwMode="auto">
            <a:xfrm>
              <a:off x="6443" y="3093"/>
              <a:ext cx="1739" cy="7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1400">
                  <a:cs typeface="Times New Roman" panose="02020603050405020304" pitchFamily="18" charset="0"/>
                </a:rPr>
                <a:t>Коммерческий директор</a:t>
              </a:r>
              <a:endParaRPr lang="ru-RU" altLang="ru-RU" sz="1400"/>
            </a:p>
          </p:txBody>
        </p:sp>
        <p:sp>
          <p:nvSpPr>
            <p:cNvPr id="43" name="Line 51"/>
            <p:cNvSpPr>
              <a:spLocks noChangeShapeType="1"/>
            </p:cNvSpPr>
            <p:nvPr/>
          </p:nvSpPr>
          <p:spPr bwMode="auto">
            <a:xfrm>
              <a:off x="8182" y="3474"/>
              <a:ext cx="3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675619" y="1228416"/>
            <a:ext cx="97759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 algn="just">
              <a:spcBef>
                <a:spcPts val="400"/>
              </a:spcBef>
              <a:defRPr/>
            </a:pPr>
            <a:r>
              <a:rPr lang="ru-RU" sz="1400" dirty="0"/>
              <a:t>Рекламное агентство «</a:t>
            </a:r>
            <a:r>
              <a:rPr lang="ru-RU" sz="1400" dirty="0" err="1"/>
              <a:t>Pro</a:t>
            </a:r>
            <a:r>
              <a:rPr lang="ru-RU" sz="1400" dirty="0"/>
              <a:t>-Движение» - это организация полного комплекса мероприятий по разработке и созданию движущейся рекламы для заказчика: пошив промо-одежды, униформы с рекламой, ростовых кукол, размещение рекламы на транспорте, на промоутерах и др.</a:t>
            </a:r>
            <a:endParaRPr lang="ru-RU" sz="1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25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40505" y="168914"/>
            <a:ext cx="4932040" cy="9540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ru-RU" altLang="ru-RU" sz="24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АЛГОРИТМЫ И МОДЕЛИ</a:t>
            </a:r>
            <a:endParaRPr lang="ru-RU" altLang="ru-RU" sz="2400" b="1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0116" name="Text Box 24"/>
          <p:cNvSpPr txBox="1">
            <a:spLocks noChangeArrowheads="1"/>
          </p:cNvSpPr>
          <p:nvPr/>
        </p:nvSpPr>
        <p:spPr bwMode="auto">
          <a:xfrm>
            <a:off x="296380" y="246762"/>
            <a:ext cx="785409" cy="639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9pPr>
          </a:lstStyle>
          <a:p>
            <a:r>
              <a:rPr lang="ru-RU" altLang="ru-RU" b="1" dirty="0">
                <a:solidFill>
                  <a:schemeClr val="bg1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90455" y="1223755"/>
            <a:ext cx="9856095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600" b="1" i="1" dirty="0" smtClean="0">
                <a:ln w="12700">
                  <a:noFill/>
                  <a:prstDash val="solid"/>
                </a:ln>
                <a:solidFill>
                  <a:srgbClr val="00B050"/>
                </a:solidFill>
                <a:latin typeface="Arial" panose="020B0604020202020204" pitchFamily="34" charset="0"/>
              </a:rPr>
              <a:t>На этом слайде приводится инфологическая модель предметной области. </a:t>
            </a:r>
          </a:p>
        </p:txBody>
      </p:sp>
      <p:pic>
        <p:nvPicPr>
          <p:cNvPr id="5" name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1763816"/>
            <a:ext cx="7691490" cy="488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955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30515" y="130332"/>
            <a:ext cx="5247075" cy="9540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ru-RU" altLang="ru-RU" sz="24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АЛГОРИТМЫ И МОДЕЛИ</a:t>
            </a:r>
            <a:endParaRPr lang="ru-RU" altLang="ru-RU" sz="2400" b="1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0116" name="Text Box 24"/>
          <p:cNvSpPr txBox="1">
            <a:spLocks noChangeArrowheads="1"/>
          </p:cNvSpPr>
          <p:nvPr/>
        </p:nvSpPr>
        <p:spPr bwMode="auto">
          <a:xfrm>
            <a:off x="370203" y="316668"/>
            <a:ext cx="740404" cy="6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9pPr>
          </a:lstStyle>
          <a:p>
            <a:r>
              <a:rPr lang="ru-RU" altLang="ru-RU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7</a:t>
            </a:r>
            <a:endParaRPr lang="ru-RU" altLang="ru-RU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5197" y="1244429"/>
            <a:ext cx="9681283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600" b="1" i="1" dirty="0" smtClean="0">
                <a:ln w="12700">
                  <a:noFill/>
                  <a:prstDash val="solid"/>
                </a:ln>
                <a:solidFill>
                  <a:srgbClr val="00B050"/>
                </a:solidFill>
                <a:latin typeface="Arial" panose="020B0604020202020204" pitchFamily="34" charset="0"/>
              </a:rPr>
              <a:t>На этом слайде приводятся схема данных БД, блок-схема (алгоритм) программы.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610" y="1583795"/>
            <a:ext cx="5587051" cy="513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7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40505" y="167638"/>
            <a:ext cx="2925325" cy="96094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ru-RU" altLang="ru-RU" sz="24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РЕАЛИЗАЦИЯ</a:t>
            </a:r>
          </a:p>
        </p:txBody>
      </p:sp>
      <p:sp>
        <p:nvSpPr>
          <p:cNvPr id="90116" name="Text Box 24"/>
          <p:cNvSpPr txBox="1">
            <a:spLocks noChangeArrowheads="1"/>
          </p:cNvSpPr>
          <p:nvPr/>
        </p:nvSpPr>
        <p:spPr bwMode="auto">
          <a:xfrm>
            <a:off x="425369" y="323654"/>
            <a:ext cx="630071" cy="571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9pPr>
          </a:lstStyle>
          <a:p>
            <a:r>
              <a:rPr lang="ru-RU" altLang="ru-RU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8</a:t>
            </a:r>
            <a:endParaRPr lang="ru-RU" altLang="ru-RU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15480" y="1207517"/>
            <a:ext cx="855095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600" b="1" i="1" dirty="0" smtClean="0">
                <a:ln w="12700">
                  <a:noFill/>
                  <a:prstDash val="solid"/>
                </a:ln>
                <a:solidFill>
                  <a:srgbClr val="00B050"/>
                </a:solidFill>
                <a:latin typeface="Arial" panose="020B0604020202020204" pitchFamily="34" charset="0"/>
              </a:rPr>
              <a:t>На этом слайде приводятся дерево меню программы или структура сайта.</a:t>
            </a:r>
            <a:endParaRPr lang="ru-RU" sz="1600" b="1" i="1" dirty="0">
              <a:ln w="12700">
                <a:noFill/>
                <a:prstDash val="solid"/>
              </a:ln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grpSp>
        <p:nvGrpSpPr>
          <p:cNvPr id="7" name="Group 1"/>
          <p:cNvGrpSpPr>
            <a:grpSpLocks/>
          </p:cNvGrpSpPr>
          <p:nvPr/>
        </p:nvGrpSpPr>
        <p:grpSpPr bwMode="auto">
          <a:xfrm>
            <a:off x="1415480" y="1673805"/>
            <a:ext cx="8366125" cy="5018088"/>
            <a:chOff x="1709" y="1142"/>
            <a:chExt cx="9226" cy="6866"/>
          </a:xfrm>
        </p:grpSpPr>
        <p:sp>
          <p:nvSpPr>
            <p:cNvPr id="8" name="Text Box 33"/>
            <p:cNvSpPr txBox="1">
              <a:spLocks noChangeArrowheads="1"/>
            </p:cNvSpPr>
            <p:nvPr/>
          </p:nvSpPr>
          <p:spPr bwMode="auto">
            <a:xfrm>
              <a:off x="5548" y="1142"/>
              <a:ext cx="1785" cy="8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1400" b="1">
                  <a:cs typeface="Times New Roman" panose="02020603050405020304" pitchFamily="18" charset="0"/>
                </a:rPr>
                <a:t>Главная страница</a:t>
              </a:r>
              <a:endParaRPr lang="ru-RU" altLang="ru-RU" sz="1400"/>
            </a:p>
          </p:txBody>
        </p:sp>
        <p:sp>
          <p:nvSpPr>
            <p:cNvPr id="10" name="Text Box 32"/>
            <p:cNvSpPr txBox="1">
              <a:spLocks noChangeArrowheads="1"/>
            </p:cNvSpPr>
            <p:nvPr/>
          </p:nvSpPr>
          <p:spPr bwMode="auto">
            <a:xfrm>
              <a:off x="1709" y="3117"/>
              <a:ext cx="2116" cy="6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1400">
                  <a:cs typeface="Times New Roman" panose="02020603050405020304" pitchFamily="18" charset="0"/>
                </a:rPr>
                <a:t>Галерея</a:t>
              </a:r>
              <a:endParaRPr lang="ru-RU" altLang="ru-RU" sz="1400"/>
            </a:p>
          </p:txBody>
        </p:sp>
        <p:sp>
          <p:nvSpPr>
            <p:cNvPr id="11" name="Line 31"/>
            <p:cNvSpPr>
              <a:spLocks noChangeShapeType="1"/>
            </p:cNvSpPr>
            <p:nvPr/>
          </p:nvSpPr>
          <p:spPr bwMode="auto">
            <a:xfrm flipV="1">
              <a:off x="2474" y="2736"/>
              <a:ext cx="8011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30"/>
            <p:cNvSpPr>
              <a:spLocks noChangeShapeType="1"/>
            </p:cNvSpPr>
            <p:nvPr/>
          </p:nvSpPr>
          <p:spPr bwMode="auto">
            <a:xfrm>
              <a:off x="2474" y="2739"/>
              <a:ext cx="0" cy="3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Line 29"/>
            <p:cNvSpPr>
              <a:spLocks noChangeShapeType="1"/>
            </p:cNvSpPr>
            <p:nvPr/>
          </p:nvSpPr>
          <p:spPr bwMode="auto">
            <a:xfrm>
              <a:off x="6434" y="2739"/>
              <a:ext cx="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Line 28"/>
            <p:cNvSpPr>
              <a:spLocks noChangeShapeType="1"/>
            </p:cNvSpPr>
            <p:nvPr/>
          </p:nvSpPr>
          <p:spPr bwMode="auto">
            <a:xfrm>
              <a:off x="6434" y="1948"/>
              <a:ext cx="2" cy="7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Line 27"/>
            <p:cNvSpPr>
              <a:spLocks noChangeShapeType="1"/>
            </p:cNvSpPr>
            <p:nvPr/>
          </p:nvSpPr>
          <p:spPr bwMode="auto">
            <a:xfrm>
              <a:off x="10485" y="2740"/>
              <a:ext cx="1" cy="3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Text Box 26"/>
            <p:cNvSpPr txBox="1">
              <a:spLocks noChangeArrowheads="1"/>
            </p:cNvSpPr>
            <p:nvPr/>
          </p:nvSpPr>
          <p:spPr bwMode="auto">
            <a:xfrm>
              <a:off x="9043" y="1600"/>
              <a:ext cx="1530" cy="75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1400">
                  <a:cs typeface="Times New Roman" panose="02020603050405020304" pitchFamily="18" charset="0"/>
                </a:rPr>
                <a:t>Обратная связь</a:t>
              </a:r>
              <a:endParaRPr lang="ru-RU" altLang="ru-RU" sz="1400"/>
            </a:p>
          </p:txBody>
        </p:sp>
        <p:sp>
          <p:nvSpPr>
            <p:cNvPr id="17" name="Line 25"/>
            <p:cNvSpPr>
              <a:spLocks noChangeShapeType="1"/>
            </p:cNvSpPr>
            <p:nvPr/>
          </p:nvSpPr>
          <p:spPr bwMode="auto">
            <a:xfrm>
              <a:off x="9852" y="2359"/>
              <a:ext cx="2" cy="3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Line 24"/>
            <p:cNvSpPr>
              <a:spLocks noChangeShapeType="1"/>
            </p:cNvSpPr>
            <p:nvPr/>
          </p:nvSpPr>
          <p:spPr bwMode="auto">
            <a:xfrm>
              <a:off x="8955" y="4441"/>
              <a:ext cx="27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Text Box 23"/>
            <p:cNvSpPr txBox="1">
              <a:spLocks noChangeArrowheads="1"/>
            </p:cNvSpPr>
            <p:nvPr/>
          </p:nvSpPr>
          <p:spPr bwMode="auto">
            <a:xfrm>
              <a:off x="4079" y="3117"/>
              <a:ext cx="1891" cy="6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1400">
                  <a:cs typeface="Times New Roman" panose="02020603050405020304" pitchFamily="18" charset="0"/>
                </a:rPr>
                <a:t>О компании</a:t>
              </a:r>
              <a:endParaRPr lang="ru-RU" altLang="ru-RU" sz="1400"/>
            </a:p>
          </p:txBody>
        </p:sp>
        <p:sp>
          <p:nvSpPr>
            <p:cNvPr id="20" name="Text Box 22"/>
            <p:cNvSpPr txBox="1">
              <a:spLocks noChangeArrowheads="1"/>
            </p:cNvSpPr>
            <p:nvPr/>
          </p:nvSpPr>
          <p:spPr bwMode="auto">
            <a:xfrm>
              <a:off x="6449" y="3117"/>
              <a:ext cx="2116" cy="6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1400">
                  <a:cs typeface="Times New Roman" panose="02020603050405020304" pitchFamily="18" charset="0"/>
                </a:rPr>
                <a:t>Услуги</a:t>
              </a:r>
              <a:endParaRPr lang="ru-RU" altLang="ru-RU" sz="1400"/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8819" y="3117"/>
              <a:ext cx="2116" cy="6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1400">
                  <a:cs typeface="Times New Roman" panose="02020603050405020304" pitchFamily="18" charset="0"/>
                </a:rPr>
                <a:t>Заказать услугу</a:t>
              </a:r>
              <a:endParaRPr lang="ru-RU" altLang="ru-RU" sz="1400"/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auto">
            <a:xfrm>
              <a:off x="9225" y="4068"/>
              <a:ext cx="1710" cy="79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1400">
                  <a:cs typeface="Times New Roman" panose="02020603050405020304" pitchFamily="18" charset="0"/>
                </a:rPr>
                <a:t>Форма заявки</a:t>
              </a:r>
              <a:endParaRPr lang="ru-RU" altLang="ru-RU" sz="1400"/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9225" y="5109"/>
              <a:ext cx="1710" cy="79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1400">
                  <a:cs typeface="Times New Roman" panose="02020603050405020304" pitchFamily="18" charset="0"/>
                </a:rPr>
                <a:t>Отправка заявки</a:t>
              </a:r>
              <a:endParaRPr lang="ru-RU" altLang="ru-RU" sz="1400"/>
            </a:p>
          </p:txBody>
        </p:sp>
        <p:sp>
          <p:nvSpPr>
            <p:cNvPr id="24" name="Line 18"/>
            <p:cNvSpPr>
              <a:spLocks noChangeShapeType="1"/>
            </p:cNvSpPr>
            <p:nvPr/>
          </p:nvSpPr>
          <p:spPr bwMode="auto">
            <a:xfrm>
              <a:off x="8955" y="3735"/>
              <a:ext cx="0" cy="179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Line 17"/>
            <p:cNvSpPr>
              <a:spLocks noChangeShapeType="1"/>
            </p:cNvSpPr>
            <p:nvPr/>
          </p:nvSpPr>
          <p:spPr bwMode="auto">
            <a:xfrm>
              <a:off x="8955" y="5526"/>
              <a:ext cx="27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Line 16"/>
            <p:cNvSpPr>
              <a:spLocks noChangeShapeType="1"/>
            </p:cNvSpPr>
            <p:nvPr/>
          </p:nvSpPr>
          <p:spPr bwMode="auto">
            <a:xfrm>
              <a:off x="4185" y="4321"/>
              <a:ext cx="27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Text Box 15"/>
            <p:cNvSpPr txBox="1">
              <a:spLocks noChangeArrowheads="1"/>
            </p:cNvSpPr>
            <p:nvPr/>
          </p:nvSpPr>
          <p:spPr bwMode="auto">
            <a:xfrm>
              <a:off x="4455" y="4068"/>
              <a:ext cx="1528" cy="55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1400">
                  <a:cs typeface="Times New Roman" panose="02020603050405020304" pitchFamily="18" charset="0"/>
                </a:rPr>
                <a:t>История</a:t>
              </a:r>
              <a:endParaRPr lang="ru-RU" altLang="ru-RU" sz="1400"/>
            </a:p>
          </p:txBody>
        </p:sp>
        <p:sp>
          <p:nvSpPr>
            <p:cNvPr id="28" name="Line 14"/>
            <p:cNvSpPr>
              <a:spLocks noChangeShapeType="1"/>
            </p:cNvSpPr>
            <p:nvPr/>
          </p:nvSpPr>
          <p:spPr bwMode="auto">
            <a:xfrm>
              <a:off x="4185" y="3735"/>
              <a:ext cx="0" cy="13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Line 13"/>
            <p:cNvSpPr>
              <a:spLocks noChangeShapeType="1"/>
            </p:cNvSpPr>
            <p:nvPr/>
          </p:nvSpPr>
          <p:spPr bwMode="auto">
            <a:xfrm>
              <a:off x="4200" y="5109"/>
              <a:ext cx="27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Text Box 12"/>
            <p:cNvSpPr txBox="1">
              <a:spLocks noChangeArrowheads="1"/>
            </p:cNvSpPr>
            <p:nvPr/>
          </p:nvSpPr>
          <p:spPr bwMode="auto">
            <a:xfrm>
              <a:off x="4455" y="4869"/>
              <a:ext cx="1528" cy="7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1400">
                  <a:cs typeface="Times New Roman" panose="02020603050405020304" pitchFamily="18" charset="0"/>
                </a:rPr>
                <a:t>Образцы работ</a:t>
              </a:r>
              <a:endParaRPr lang="ru-RU" altLang="ru-RU" sz="1400"/>
            </a:p>
          </p:txBody>
        </p:sp>
        <p:sp>
          <p:nvSpPr>
            <p:cNvPr id="31" name="Text Box 11"/>
            <p:cNvSpPr txBox="1">
              <a:spLocks noChangeArrowheads="1"/>
            </p:cNvSpPr>
            <p:nvPr/>
          </p:nvSpPr>
          <p:spPr bwMode="auto">
            <a:xfrm>
              <a:off x="6245" y="3117"/>
              <a:ext cx="2320" cy="6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1400">
                  <a:cs typeface="Times New Roman" panose="02020603050405020304" pitchFamily="18" charset="0"/>
                </a:rPr>
                <a:t>Услуги</a:t>
              </a:r>
              <a:endParaRPr lang="ru-RU" altLang="ru-RU" sz="1400"/>
            </a:p>
          </p:txBody>
        </p:sp>
        <p:sp>
          <p:nvSpPr>
            <p:cNvPr id="32" name="Text Box 10"/>
            <p:cNvSpPr txBox="1">
              <a:spLocks noChangeArrowheads="1"/>
            </p:cNvSpPr>
            <p:nvPr/>
          </p:nvSpPr>
          <p:spPr bwMode="auto">
            <a:xfrm>
              <a:off x="6570" y="4068"/>
              <a:ext cx="1995" cy="79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1400">
                  <a:cs typeface="Times New Roman" panose="02020603050405020304" pitchFamily="18" charset="0"/>
                </a:rPr>
                <a:t>Реклама на транспорте</a:t>
              </a:r>
              <a:endParaRPr lang="ru-RU" altLang="ru-RU" sz="1400"/>
            </a:p>
          </p:txBody>
        </p:sp>
        <p:sp>
          <p:nvSpPr>
            <p:cNvPr id="33" name="Text Box 9"/>
            <p:cNvSpPr txBox="1">
              <a:spLocks noChangeArrowheads="1"/>
            </p:cNvSpPr>
            <p:nvPr/>
          </p:nvSpPr>
          <p:spPr bwMode="auto">
            <a:xfrm>
              <a:off x="6570" y="5079"/>
              <a:ext cx="1995" cy="79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1400">
                  <a:cs typeface="Times New Roman" panose="02020603050405020304" pitchFamily="18" charset="0"/>
                </a:rPr>
                <a:t>Ростовые куклы</a:t>
              </a:r>
              <a:endParaRPr lang="ru-RU" altLang="ru-RU" sz="1400"/>
            </a:p>
          </p:txBody>
        </p:sp>
        <p:sp>
          <p:nvSpPr>
            <p:cNvPr id="34" name="Text Box 8"/>
            <p:cNvSpPr txBox="1">
              <a:spLocks noChangeArrowheads="1"/>
            </p:cNvSpPr>
            <p:nvPr/>
          </p:nvSpPr>
          <p:spPr bwMode="auto">
            <a:xfrm>
              <a:off x="6570" y="6131"/>
              <a:ext cx="1995" cy="79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1400">
                  <a:cs typeface="Times New Roman" panose="02020603050405020304" pitchFamily="18" charset="0"/>
                </a:rPr>
                <a:t>Реклама на одежде</a:t>
              </a:r>
              <a:endParaRPr lang="ru-RU" altLang="ru-RU" sz="1400"/>
            </a:p>
          </p:txBody>
        </p:sp>
        <p:sp>
          <p:nvSpPr>
            <p:cNvPr id="35" name="Text Box 7"/>
            <p:cNvSpPr txBox="1">
              <a:spLocks noChangeArrowheads="1"/>
            </p:cNvSpPr>
            <p:nvPr/>
          </p:nvSpPr>
          <p:spPr bwMode="auto">
            <a:xfrm>
              <a:off x="6570" y="7209"/>
              <a:ext cx="1995" cy="79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1400">
                  <a:cs typeface="Times New Roman" panose="02020603050405020304" pitchFamily="18" charset="0"/>
                </a:rPr>
                <a:t>Продукция для промоутеров</a:t>
              </a:r>
              <a:endParaRPr lang="ru-RU" altLang="ru-RU" sz="1400"/>
            </a:p>
          </p:txBody>
        </p:sp>
        <p:sp>
          <p:nvSpPr>
            <p:cNvPr id="36" name="Line 6"/>
            <p:cNvSpPr>
              <a:spLocks noChangeShapeType="1"/>
            </p:cNvSpPr>
            <p:nvPr/>
          </p:nvSpPr>
          <p:spPr bwMode="auto">
            <a:xfrm>
              <a:off x="6345" y="3735"/>
              <a:ext cx="0" cy="38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Line 5"/>
            <p:cNvSpPr>
              <a:spLocks noChangeShapeType="1"/>
            </p:cNvSpPr>
            <p:nvPr/>
          </p:nvSpPr>
          <p:spPr bwMode="auto">
            <a:xfrm>
              <a:off x="6360" y="7605"/>
              <a:ext cx="2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Line 4"/>
            <p:cNvSpPr>
              <a:spLocks noChangeShapeType="1"/>
            </p:cNvSpPr>
            <p:nvPr/>
          </p:nvSpPr>
          <p:spPr bwMode="auto">
            <a:xfrm>
              <a:off x="6360" y="6510"/>
              <a:ext cx="2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Line 3"/>
            <p:cNvSpPr>
              <a:spLocks noChangeShapeType="1"/>
            </p:cNvSpPr>
            <p:nvPr/>
          </p:nvSpPr>
          <p:spPr bwMode="auto">
            <a:xfrm>
              <a:off x="6360" y="5421"/>
              <a:ext cx="2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Line 2"/>
            <p:cNvSpPr>
              <a:spLocks noChangeShapeType="1"/>
            </p:cNvSpPr>
            <p:nvPr/>
          </p:nvSpPr>
          <p:spPr bwMode="auto">
            <a:xfrm>
              <a:off x="6360" y="4441"/>
              <a:ext cx="2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24090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85510" y="189790"/>
            <a:ext cx="9226025" cy="9540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ru-RU" altLang="ru-RU" sz="24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РЕАЛИЗАЦИЯ ПРОГРАММЫ: ИНТЕРФЕЙС ПРИЛОЖЕНИЯ</a:t>
            </a:r>
            <a:endParaRPr lang="ru-RU" altLang="ru-RU" sz="2400" b="1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0116" name="Text Box 24"/>
          <p:cNvSpPr txBox="1">
            <a:spLocks noChangeArrowheads="1"/>
          </p:cNvSpPr>
          <p:nvPr/>
        </p:nvSpPr>
        <p:spPr bwMode="auto">
          <a:xfrm>
            <a:off x="347700" y="323654"/>
            <a:ext cx="695399" cy="571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9pPr>
          </a:lstStyle>
          <a:p>
            <a:r>
              <a:rPr lang="ru-RU" altLang="ru-RU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9</a:t>
            </a:r>
            <a:endParaRPr lang="ru-RU" altLang="ru-RU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75" y="1479968"/>
            <a:ext cx="5948293" cy="344350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890" y="2573905"/>
            <a:ext cx="6615735" cy="376640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079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PragmaticaITT"/>
        <a:ea typeface=""/>
        <a:cs typeface=""/>
      </a:majorFont>
      <a:minorFont>
        <a:latin typeface="PragmaticaIT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PragmaticaITT"/>
        <a:ea typeface=""/>
        <a:cs typeface=""/>
      </a:majorFont>
      <a:minorFont>
        <a:latin typeface="PragmaticaIT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1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11" id="{264BFFDD-3964-4725-A0C5-EC25D1D769FA}" vid="{BA8C8CD7-08C5-4E90-B480-3AAF09AA8020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18189</TotalTime>
  <Words>574</Words>
  <Application>Microsoft Office PowerPoint</Application>
  <PresentationFormat>Произвольный</PresentationFormat>
  <Paragraphs>121</Paragraphs>
  <Slides>16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Специальное оформление</vt:lpstr>
      <vt:lpstr>Оформление по умолчанию</vt:lpstr>
      <vt:lpstr>Тема11</vt:lpstr>
      <vt:lpstr>Acrobat Document</vt:lpstr>
      <vt:lpstr>Презентация PowerPoint</vt:lpstr>
      <vt:lpstr>ОБЪЕКТ И ПРЕДМЕТ ИССЛЕДОВАНИЯ</vt:lpstr>
      <vt:lpstr>ЦЕЛИ И ЗАДАЧИ</vt:lpstr>
      <vt:lpstr>ИНСТРУМЕНТАРИЙ</vt:lpstr>
      <vt:lpstr>ХАРАКТЕРИСТИКИ ПРЕДПРИЯТИЯ (ПРИ НЕОБХОДИМОСТИ)</vt:lpstr>
      <vt:lpstr>АЛГОРИТМЫ И МОДЕЛИ</vt:lpstr>
      <vt:lpstr>АЛГОРИТМЫ И МОДЕЛИ</vt:lpstr>
      <vt:lpstr>РЕАЛИЗАЦИЯ</vt:lpstr>
      <vt:lpstr>РЕАЛИЗАЦИЯ ПРОГРАММЫ: ИНТЕРФЕЙС ПРИЛОЖЕНИЯ</vt:lpstr>
      <vt:lpstr>РЕАЛИЗАЦИЯ ПРОГРАММЫ: СТРАНИЦЫ С ДЕТАЛЬНОЙ ИНФОРМАЦИЕЙ</vt:lpstr>
      <vt:lpstr>РЕАЛИЗАЦИЯ: МОНИТОРИНГ ИНФРАСТРУКТУРЫ</vt:lpstr>
      <vt:lpstr>ЭКСПОРТ ДАННЫХ</vt:lpstr>
      <vt:lpstr>ЭКОНОМИЧЕСКИЙ ЭФФЕКТ</vt:lpstr>
      <vt:lpstr>ЗАКЛЮЧЕНИЕ</vt:lpstr>
      <vt:lpstr>ЛИЧНЫЙ ВКЛАД</vt:lpstr>
      <vt:lpstr>Презентация PowerPoint</vt:lpstr>
    </vt:vector>
  </TitlesOfParts>
  <Company>none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ТАТНЕФТЬ</dc:title>
  <dc:creator>Kantalinsky A.E.</dc:creator>
  <cp:keywords>Татнефть</cp:keywords>
  <cp:lastModifiedBy>Зарипова Римма Солтановна</cp:lastModifiedBy>
  <cp:revision>1549</cp:revision>
  <cp:lastPrinted>2019-02-05T08:32:02Z</cp:lastPrinted>
  <dcterms:created xsi:type="dcterms:W3CDTF">2006-12-21T13:45:52Z</dcterms:created>
  <dcterms:modified xsi:type="dcterms:W3CDTF">2020-03-11T07:50:16Z</dcterms:modified>
</cp:coreProperties>
</file>