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sldIdLst>
    <p:sldId id="256" r:id="rId2"/>
    <p:sldId id="257" r:id="rId3"/>
    <p:sldId id="259" r:id="rId4"/>
    <p:sldId id="258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2778" y="-9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l="-18000" r="-1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541EAF-C666-4E95-ABE1-EBACFCDDC065}" type="datetimeFigureOut">
              <a:rPr lang="ru-RU" smtClean="0"/>
              <a:pPr/>
              <a:t>17.02.2025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BC465F-8E62-4C56-BB49-D7D85D19B229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699792" y="2130425"/>
            <a:ext cx="6120680" cy="3013087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>ОБРАЗОВАТЕЛЬНАЯ ПРОГРАММА «АКВАКУЛЬТУРА» </a:t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endParaRPr lang="ru-RU" sz="4000" b="1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5500702"/>
            <a:ext cx="6120680" cy="1002194"/>
          </a:xfr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tx1"/>
                </a:solidFill>
              </a:rPr>
              <a:t>КАФЕДРА </a:t>
            </a:r>
          </a:p>
          <a:p>
            <a:r>
              <a:rPr lang="ru-RU" sz="2400" dirty="0" smtClean="0">
                <a:solidFill>
                  <a:schemeClr val="tx1"/>
                </a:solidFill>
              </a:rPr>
              <a:t>«Водные биоресурсы и </a:t>
            </a:r>
            <a:r>
              <a:rPr lang="ru-RU" sz="2400" dirty="0" err="1" smtClean="0">
                <a:solidFill>
                  <a:schemeClr val="tx1"/>
                </a:solidFill>
              </a:rPr>
              <a:t>аквакультура</a:t>
            </a:r>
            <a:r>
              <a:rPr lang="ru-RU" sz="2400" dirty="0" smtClean="0">
                <a:solidFill>
                  <a:schemeClr val="tx1"/>
                </a:solidFill>
              </a:rPr>
              <a:t>»</a:t>
            </a:r>
            <a:endParaRPr lang="ru-RU" sz="2400" dirty="0">
              <a:solidFill>
                <a:schemeClr val="tx1"/>
              </a:solidFill>
            </a:endParaRPr>
          </a:p>
          <a:p>
            <a:endParaRPr lang="ru-RU" sz="2400" dirty="0">
              <a:solidFill>
                <a:schemeClr val="tx1"/>
              </a:solidFill>
            </a:endParaRP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571480"/>
            <a:ext cx="7308304" cy="7232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КАЗАНСКИЙ ГОСУДАРСТВЕННЫЙ ЭНЕРГЕТИЧЕСКИЙ УНИВЕРСИТЕТ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9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(ФГБОУ ВПО КГЭУ) </a:t>
            </a:r>
            <a:endParaRPr kumimoji="0" lang="ru-RU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5963" y="2132856"/>
            <a:ext cx="2381821" cy="4372400"/>
          </a:xfrm>
          <a:prstGeom prst="rect">
            <a:avLst/>
          </a:prstGeom>
          <a:noFill/>
          <a:ln w="28575">
            <a:solidFill>
              <a:srgbClr val="ED4600">
                <a:lumMod val="75000"/>
              </a:srgbClr>
            </a:solidFill>
            <a:miter lim="800000"/>
            <a:headEnd/>
            <a:tailEnd/>
          </a:ln>
          <a:effectLst/>
          <a:extLst/>
        </p:spPr>
      </p:pic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7372350" y="144463"/>
            <a:ext cx="1531938" cy="1895475"/>
            <a:chOff x="7371658" y="144370"/>
            <a:chExt cx="1532654" cy="1895797"/>
          </a:xfrm>
        </p:grpSpPr>
        <p:pic>
          <p:nvPicPr>
            <p:cNvPr id="7" name="Picture 3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380312" y="144370"/>
              <a:ext cx="1524000" cy="1524000"/>
            </a:xfrm>
            <a:prstGeom prst="rect">
              <a:avLst/>
            </a:prstGeom>
            <a:noFill/>
            <a:ln w="9525">
              <a:solidFill>
                <a:srgbClr val="00000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8" name="TextBox 7"/>
            <p:cNvSpPr txBox="1"/>
            <p:nvPr/>
          </p:nvSpPr>
          <p:spPr>
            <a:xfrm>
              <a:off x="7371658" y="1670216"/>
              <a:ext cx="1524712" cy="369951"/>
            </a:xfrm>
            <a:prstGeom prst="rect">
              <a:avLst/>
            </a:prstGeom>
            <a:noFill/>
            <a:ln>
              <a:solidFill>
                <a:sysClr val="windowText" lastClr="000000"/>
              </a:solidFill>
            </a:ln>
          </p:spPr>
          <p:txBody>
            <a:bodyPr>
              <a:spAutoFit/>
            </a:bodyPr>
            <a:lstStyle/>
            <a:p>
              <a:pPr marL="0" marR="0" lvl="0" indent="0" algn="ctr" defTabSz="91440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ru-RU" sz="1800" b="1" i="0" u="none" strike="noStrike" kern="0" cap="none" spc="500" normalizeH="0" baseline="0" noProof="0" dirty="0">
                  <a:ln>
                    <a:noFill/>
                  </a:ln>
                  <a:solidFill>
                    <a:srgbClr val="0066CC"/>
                  </a:solidFill>
                  <a:effectLst/>
                  <a:uLnTx/>
                  <a:uFillTx/>
                  <a:latin typeface="Times New Roman"/>
                </a:rPr>
                <a:t>КГЭУ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Рисунок 3" descr="F:\ФОТО МЛ\IMG_20190424_091555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86446" y="357166"/>
            <a:ext cx="2876797" cy="3835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86446" y="4429132"/>
            <a:ext cx="3000364" cy="166199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Руководитель образовательной программы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</a:p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КАЛАЙДА МАРИНА ЛЬВОВНА, д.б.н., профессор, </a:t>
            </a:r>
          </a:p>
          <a:p>
            <a:pPr marL="0" marR="0" lvl="0" indent="111125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заведующая кафедрой «Водные биоресурсы</a:t>
            </a:r>
            <a:r>
              <a:rPr kumimoji="0" lang="ru-RU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</a:t>
            </a:r>
            <a:r>
              <a:rPr kumimoji="0" lang="ru-RU" sz="14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1111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214282" y="285728"/>
            <a:ext cx="4786346" cy="60016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 кафедре ВБА реализуется 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образовательная программа </a:t>
            </a:r>
            <a:r>
              <a:rPr kumimoji="0" lang="ru-RU" sz="24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бакалавриата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по </a:t>
            </a:r>
            <a:endParaRPr kumimoji="0" lang="en-US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направлению подготовки 35.03.08 «Водные биологические ресурсы» , профиль – </a:t>
            </a:r>
            <a:r>
              <a:rPr kumimoji="0" lang="ru-RU" sz="2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Продолжительность обучения: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4</a:t>
            </a: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года – очная форма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5 лет – заочная форма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none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Контакты: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Тел: 8(843) 5194353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E-mail</a:t>
            </a:r>
            <a:r>
              <a:rPr lang="ru-RU" sz="2400" baseline="0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aseline="0" dirty="0" smtClean="0">
                <a:latin typeface="Times New Roman" pitchFamily="18" charset="0"/>
                <a:cs typeface="Times New Roman" pitchFamily="18" charset="0"/>
              </a:rPr>
              <a:t>vbakgeu@mail.ru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sp>
        <p:nvSpPr>
          <p:cNvPr id="16385" name="Rectangle 1"/>
          <p:cNvSpPr>
            <a:spLocks noChangeArrowheads="1"/>
          </p:cNvSpPr>
          <p:nvPr/>
        </p:nvSpPr>
        <p:spPr bwMode="auto">
          <a:xfrm>
            <a:off x="500034" y="325260"/>
            <a:ext cx="8143932" cy="255454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Набор студентов  ведется на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бюджетной и платной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основе на очную и заочную формы обучения. Возможно поступление на условиях целевого приема, целевой подготовки по договору с профильной организацией.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Обучение ведется на русском языке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обучения в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бакалавриате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- выпускники школ поступают по результатам ЕГЭ: Биология, Математика профильного уровня,  Русский язык 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(полный набор актуальных</a:t>
            </a:r>
            <a:r>
              <a:rPr kumimoji="0" lang="ru-RU" sz="16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дисциплин представлен на официальном сайте КГЭУ в разделе «Абитуриенту»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https://kgeu.ru/abiturentu/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indent="450850" algn="just" eaLnBrk="0" fontAlgn="base" hangingPunct="0">
              <a:spcBef>
                <a:spcPct val="0"/>
              </a:spcBef>
              <a:spcAft>
                <a:spcPct val="0"/>
              </a:spcAft>
              <a:tabLst>
                <a:tab pos="457200" algn="l"/>
              </a:tabLst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Выпускники учреждений среднего профессионального образования (СПО) поступают в КГЭУ по результатам внутренних экзаменов (сроки можно уточнить на сайте КГЭУ в разделе «Абитуриенту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</a:t>
            </a:r>
            <a:r>
              <a:rPr lang="en-US" sz="1600" dirty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https://kgeu.ru/abiturentu/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).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3143248"/>
            <a:ext cx="8143932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После получения квалификации «бакалавр» может быть продолжено обучение в магистратуре по направлению подготовки «Водные биоресурсы и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аквакультура</a:t>
            </a: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».</a:t>
            </a:r>
          </a:p>
        </p:txBody>
      </p:sp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500034" y="4643446"/>
            <a:ext cx="8143932" cy="181588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Реализация образовательных программ по направлению подготовки «Водные биоресурсы и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аквакультура</a:t>
            </a: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обеспечивается квалифицированными педагогическими кадрами. В образовательном процессе участвуют действующие руководители и работники профильных организаций. Преподаватели имеют ученые степени доктора наук, кандидата наук, а также ученые звания профессора и доцента. Научная работа сотрудников отражена в статьях, опубликованных в журналах и сборниках различных уровней, в том числе журналах перечня ВАК (высшая аттестационная комиссия). </a:t>
            </a:r>
            <a:endParaRPr kumimoji="0" lang="ru-RU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500034" y="357166"/>
            <a:ext cx="8215370" cy="397031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Программа направлена на подготовку бакалавров, профессиональная деятельность которых связана с рациональным использованием и охраной водных биологических ресурсов, экосистем естественных и искусственных водоемов, включая установки с замкнутым циклом водоснабжения для выращивания объектов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5085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Выпускники осваивают: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технологические процессы искусственного воспроизводства и выращивания гидробионтов;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методы улучшения качества вод;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приемы обеспечения экологической безопасности рыболовства и продукции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аквакультуры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включая оценку экологического состояния и рыбохозяйственного значения естественных и искусственных водоемов;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рыбохозяйственный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и экологический мониторинг антропогенного воздействия на водные биоресурсы,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рыбохозяйственные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водоемы.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428596" y="4857760"/>
            <a:ext cx="8286808" cy="15081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3149600" algn="ctr"/>
                <a:tab pos="4275138" algn="l"/>
              </a:tabLst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Ключевые дисциплины: Гидробиология,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Осетроводство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Гидрология, Болезни рыб в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аквакультуре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Товарное рыбоводство, Водные растения, Декоративное рыбоводство, Генетика и селекция, Основы экологии и биологии пресноводных и морских гидробионтов, Искусственное воспроизводство гидробионтов, </a:t>
            </a:r>
            <a:r>
              <a:rPr kumimoji="0" lang="ru-RU" sz="1600" b="1" i="0" u="none" strike="noStrike" cap="none" normalizeH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Рыбохозяйственная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гидротехника, Биологические основы рыбоводства.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428596" y="571480"/>
            <a:ext cx="8358246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085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 2016 году в целях развития связей высшего учебного заведения с деятельностью отечественных компаний были созданы 2 базовые кафедры: «Санитарно-гигиенические исследования водных экосистем» (при ООО «Научно-исследовательский, проектный институт (НИПИ)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Технополис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») и «Рыбоводно-продукционные исследования в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аквакультуре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(при ООО «Биосфера»), заключен Меморандум о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взаимосотрудничестве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между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Ростокским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университетом (Германия) и ФГБОУ ВО «КГЭУ» с целью содействия повышению эффективности академических обменов.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410" name="Rectangle 2"/>
          <p:cNvSpPr>
            <a:spLocks noChangeArrowheads="1"/>
          </p:cNvSpPr>
          <p:nvPr/>
        </p:nvSpPr>
        <p:spPr bwMode="auto">
          <a:xfrm>
            <a:off x="428596" y="3500438"/>
            <a:ext cx="8286808" cy="230832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69875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970213" algn="ctr"/>
                <a:tab pos="5940425" algn="r"/>
              </a:tabLst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Для закрепления теоретических знаний студенты проходят учебную и производственную, а также преддипломную практики на базе кафедры ВБА, лучшего осетрового рыбоводного завода в Республике Татарстан ООО «Биосфера-Фиш», УСОЛ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Шеланга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 ФГБОУ ВО «КГЭУ», профильных организаций, таких как Татарский филиал ФГБНУ ВНИРО (Татарстан НИРО), ОАО «Арский рыбхоз»; ОАО Рыбоводное хозяйство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Ушня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»; ОАО «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Лаишевский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рыбоводный завод»; Управление Федеральной службы по надзору в сфере природопользования (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Росприроднадзора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) по Республике Татарстан и др.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b="1" dirty="0" smtClean="0"/>
              <a:t>Кафедра «Водные биоресурсы и </a:t>
            </a:r>
            <a:r>
              <a:rPr lang="ru-RU" b="1" dirty="0" err="1" smtClean="0"/>
              <a:t>аквакультура</a:t>
            </a:r>
            <a:r>
              <a:rPr lang="ru-RU" b="1" dirty="0" smtClean="0"/>
              <a:t>» (ВБА)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Телефон: 8 (843) 519-43-53</a:t>
            </a:r>
            <a:endParaRPr lang="ru-RU" dirty="0" smtClean="0"/>
          </a:p>
          <a:p>
            <a:pPr algn="ctr">
              <a:buNone/>
            </a:pPr>
            <a:r>
              <a:rPr lang="en-US" b="1" dirty="0" smtClean="0"/>
              <a:t>E</a:t>
            </a:r>
            <a:r>
              <a:rPr lang="ru-RU" b="1" dirty="0" smtClean="0"/>
              <a:t>-</a:t>
            </a:r>
            <a:r>
              <a:rPr lang="en-US" b="1" dirty="0" smtClean="0"/>
              <a:t>mail</a:t>
            </a:r>
            <a:r>
              <a:rPr lang="ru-RU" b="1" dirty="0" smtClean="0"/>
              <a:t>: </a:t>
            </a:r>
            <a:r>
              <a:rPr lang="en-US" b="1" dirty="0" err="1" smtClean="0"/>
              <a:t>vbakgeu</a:t>
            </a:r>
            <a:r>
              <a:rPr lang="ru-RU" b="1" dirty="0" smtClean="0"/>
              <a:t>@</a:t>
            </a:r>
            <a:r>
              <a:rPr lang="en-US" b="1" dirty="0" smtClean="0"/>
              <a:t>mail</a:t>
            </a:r>
            <a:r>
              <a:rPr lang="ru-RU" b="1" dirty="0" smtClean="0"/>
              <a:t>.</a:t>
            </a:r>
            <a:r>
              <a:rPr lang="en-US" b="1" dirty="0" err="1" smtClean="0"/>
              <a:t>ru</a:t>
            </a:r>
            <a:endParaRPr lang="ru-RU" dirty="0" smtClean="0"/>
          </a:p>
          <a:p>
            <a:pPr algn="ctr">
              <a:buNone/>
            </a:pPr>
            <a:r>
              <a:rPr lang="ru-RU" b="1" dirty="0" smtClean="0"/>
              <a:t>Заведующий кафедрой – КАЛАЙДА Марина Львовна,  доктор биологических наук, профессор</a:t>
            </a:r>
            <a:endParaRPr lang="ru-RU" dirty="0" smtClean="0"/>
          </a:p>
          <a:p>
            <a:pPr algn="r"/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5194</TotalTime>
  <Words>616</Words>
  <Application>Microsoft Office PowerPoint</Application>
  <PresentationFormat>Экран (4:3)</PresentationFormat>
  <Paragraphs>39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Тема Office</vt:lpstr>
      <vt:lpstr> ОБРАЗОВАТЕЛЬНАЯ ПРОГРАММА «АКВАКУЛЬТУРА» 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Проект повышения туристической привлекательности г. Казани путем создания на базе водоемов в парках декоративных аквакультурных зон</dc:title>
  <dc:creator>Мадина</dc:creator>
  <cp:lastModifiedBy>Пользователь Windows</cp:lastModifiedBy>
  <cp:revision>21</cp:revision>
  <dcterms:created xsi:type="dcterms:W3CDTF">2015-12-10T14:26:07Z</dcterms:created>
  <dcterms:modified xsi:type="dcterms:W3CDTF">2025-02-17T07:08:53Z</dcterms:modified>
</cp:coreProperties>
</file>