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0"/>
  </p:notesMasterIdLst>
  <p:sldIdLst>
    <p:sldId id="256" r:id="rId2"/>
    <p:sldId id="279" r:id="rId3"/>
    <p:sldId id="294" r:id="rId4"/>
    <p:sldId id="296" r:id="rId5"/>
    <p:sldId id="295" r:id="rId6"/>
    <p:sldId id="283" r:id="rId7"/>
    <p:sldId id="293" r:id="rId8"/>
    <p:sldId id="29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009900"/>
    <a:srgbClr val="00FF00"/>
    <a:srgbClr val="990000"/>
    <a:srgbClr val="CC6600"/>
    <a:srgbClr val="FFFFFF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6D19D8-E72F-43C6-9435-74F3CC41EB36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FD1AFF-06A7-4D5C-99EF-6773D33FA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2166-D4BF-4938-B121-128FE0D1DF1E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44E5-F069-452B-9961-F88E265A3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1E00-AC61-4B46-9767-B8FB2DD5F006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105A-82BE-4468-BEE1-118CEB560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8ACC-7499-49F5-AF60-FCA5119B7839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D5A2-0131-48FC-B378-4EF41C6B4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E98C-D57E-475C-91F3-359E513D1341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B01CF-3909-402D-B027-D3373A923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9CCC-BEE6-4033-8EEE-480AEB955972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EF47-F6B4-4FA8-B16D-58B8D52F2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4C9A-2B59-4B73-87D1-CECFD544570B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D7B3-4799-4C2A-A947-99F4A52D1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3F78-32EA-458B-BCD4-DBC0F49C4F9A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54B9F-21C2-4611-8629-4BB579F79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2CB1-31BB-4BFE-87A3-E1BBB3823C48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1080-0FAB-474C-9379-E50CD1060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7D6B-778B-4F6A-A791-E0F36153CDB2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13BAB-5189-484A-BDFF-A4AD79341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77B8-09E2-44F3-B72A-CB7CDECC2835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B4E4-A04F-49E1-9756-3EA7D8DDA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FE87-76A3-420C-B863-21B94A1CBBE3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6BD0-7EC6-4A45-A7F0-5EA14D69D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A2C64-D518-4FF5-996D-7C99A5226FC2}" type="datetimeFigureOut">
              <a:rPr lang="ru-RU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8CA06-FB65-4439-BC60-1979AAAA1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0" r:id="rId4"/>
    <p:sldLayoutId id="2147483736" r:id="rId5"/>
    <p:sldLayoutId id="2147483731" r:id="rId6"/>
    <p:sldLayoutId id="2147483737" r:id="rId7"/>
    <p:sldLayoutId id="2147483738" r:id="rId8"/>
    <p:sldLayoutId id="2147483739" r:id="rId9"/>
    <p:sldLayoutId id="2147483732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643182"/>
            <a:ext cx="8458200" cy="250033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cap="none" dirty="0" smtClean="0"/>
              <a:t>Образовательная программа</a:t>
            </a:r>
            <a:br>
              <a:rPr lang="ru-RU" sz="3100" cap="none" dirty="0" smtClean="0"/>
            </a:br>
            <a:r>
              <a:rPr lang="ru-RU" sz="3100" cap="none" dirty="0" smtClean="0"/>
              <a:t> </a:t>
            </a:r>
            <a:r>
              <a:rPr lang="ru-RU" sz="3100" b="1" dirty="0" smtClean="0"/>
              <a:t>15.04.06 "</a:t>
            </a:r>
            <a:r>
              <a:rPr lang="ru-RU" sz="3100" b="1" dirty="0" err="1" smtClean="0"/>
              <a:t>Мехатроника</a:t>
            </a:r>
            <a:r>
              <a:rPr lang="ru-RU" sz="3100" b="1" dirty="0" smtClean="0"/>
              <a:t> и робототехника"  </a:t>
            </a:r>
            <a:br>
              <a:rPr lang="ru-RU" sz="3100" b="1" dirty="0" smtClean="0"/>
            </a:br>
            <a:r>
              <a:rPr lang="ru-RU" sz="3100" cap="none" dirty="0" smtClean="0"/>
              <a:t> </a:t>
            </a:r>
            <a:br>
              <a:rPr lang="ru-RU" sz="3100" cap="none" dirty="0" smtClean="0"/>
            </a:br>
            <a:r>
              <a:rPr lang="ru-RU" sz="3100" cap="none" dirty="0" smtClean="0"/>
              <a:t>Профиль подготовки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/>
              <a:t> </a:t>
            </a:r>
            <a:r>
              <a:rPr lang="ru-RU" sz="3100" b="1" dirty="0" err="1" smtClean="0"/>
              <a:t>Мехатроника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> </a:t>
            </a:r>
            <a:r>
              <a:rPr lang="ru-RU" sz="2700" cap="none" dirty="0" smtClean="0"/>
              <a:t>Квалификация </a:t>
            </a:r>
            <a:r>
              <a:rPr lang="ru-RU" sz="2400" b="1" dirty="0" smtClean="0"/>
              <a:t>Магистр</a:t>
            </a:r>
            <a:endParaRPr lang="ru-RU" sz="2700" b="1" cap="none" dirty="0"/>
          </a:p>
        </p:txBody>
      </p:sp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1714500" y="285751"/>
            <a:ext cx="68580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Franklin Gothic Book" pitchFamily="34" charset="0"/>
              </a:rPr>
              <a:t> МИНИСТЕРСТВО </a:t>
            </a:r>
            <a:r>
              <a:rPr lang="ru-RU" sz="1400" dirty="0" smtClean="0">
                <a:latin typeface="Franklin Gothic Book" pitchFamily="34" charset="0"/>
              </a:rPr>
              <a:t>НАУКИ И ВЫСШЕГО ОБРАЗОВАНИЯ </a:t>
            </a:r>
            <a:r>
              <a:rPr lang="ru-RU" sz="1400" dirty="0">
                <a:latin typeface="Franklin Gothic Book" pitchFamily="34" charset="0"/>
              </a:rPr>
              <a:t>И НАУКИ РОССИЙСКОЙ ФЕДЕРАЦИИ </a:t>
            </a:r>
          </a:p>
          <a:p>
            <a:pPr algn="ctr"/>
            <a:r>
              <a:rPr lang="ru-RU" sz="1400" b="1" dirty="0">
                <a:latin typeface="Franklin Gothic Book" pitchFamily="34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sz="1400" b="1" dirty="0">
                <a:latin typeface="Franklin Gothic Book" pitchFamily="34" charset="0"/>
              </a:rPr>
              <a:t>высшего образования </a:t>
            </a:r>
          </a:p>
          <a:p>
            <a:pPr algn="ctr"/>
            <a:r>
              <a:rPr lang="ru-RU" sz="1400" b="1" dirty="0">
                <a:latin typeface="Franklin Gothic Book" pitchFamily="34" charset="0"/>
              </a:rPr>
              <a:t>«КАЗАНСКИЙ ГОСУДАРСТВЕННЫЙ ЭНЕРГЕТИЧЕСКИЙ УНИВЕРСИТЕТ» </a:t>
            </a:r>
          </a:p>
          <a:p>
            <a:pPr algn="ctr"/>
            <a:r>
              <a:rPr lang="ru-RU" sz="1400" b="1" dirty="0">
                <a:latin typeface="Franklin Gothic Book" pitchFamily="34" charset="0"/>
              </a:rPr>
              <a:t>(ФГБОУ ВО «КГЭУ») 	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88" y="357188"/>
          <a:ext cx="1071562" cy="1004887"/>
        </p:xfrm>
        <a:graphic>
          <a:graphicData uri="http://schemas.openxmlformats.org/presentationml/2006/ole">
            <p:oleObj spid="_x0000_s1026" name="Рисунок Microsoft" r:id="rId3" imgW="2006600" imgH="185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2571750" cy="26225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1267" name="Содержимое 2"/>
          <p:cNvSpPr txBox="1">
            <a:spLocks/>
          </p:cNvSpPr>
          <p:nvPr/>
        </p:nvSpPr>
        <p:spPr bwMode="auto">
          <a:xfrm>
            <a:off x="214313" y="3000375"/>
            <a:ext cx="8715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algn="just"/>
            <a:r>
              <a:rPr lang="ru-RU" sz="3600" b="1">
                <a:solidFill>
                  <a:srgbClr val="002060"/>
                </a:solidFill>
                <a:latin typeface="Franklin Gothic Book" pitchFamily="34" charset="0"/>
              </a:rPr>
              <a:t>Мехатро́ника</a:t>
            </a:r>
            <a:r>
              <a:rPr lang="ru-RU" sz="2600">
                <a:solidFill>
                  <a:schemeClr val="tx2"/>
                </a:solidFill>
                <a:latin typeface="Franklin Gothic Book" pitchFamily="34" charset="0"/>
              </a:rPr>
              <a:t> — это область науки и техники, основанная на синергетическом объединении узлов точной механики с электронными, электротехническими и компьютерными компонентами, обеспечивающими проектирование и производство качественно новых модулей, систем, машин и систем с интеллектуальным управлением их функциональными движениями.</a:t>
            </a:r>
            <a:endParaRPr lang="ru-RU" sz="260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071813" y="285750"/>
            <a:ext cx="5929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Выпускающая кафедра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«Приборостроение и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мехатроника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» (ПМ)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Телефоны: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519–43–18, 519–43–19,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kgeu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_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epa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@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ru</a:t>
            </a:r>
            <a:endParaRPr lang="ru-RU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Заведующий кафедрой </a:t>
            </a: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– </a:t>
            </a:r>
          </a:p>
          <a:p>
            <a:pPr algn="just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КОЗЕЛКОВ Олег Владимирович</a:t>
            </a:r>
            <a:endParaRPr lang="ru-RU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AC-1_01.jpg"/>
          <p:cNvPicPr>
            <a:picLocks noChangeAspect="1"/>
          </p:cNvPicPr>
          <p:nvPr/>
        </p:nvPicPr>
        <p:blipFill>
          <a:blip r:embed="rId2" cstate="print"/>
          <a:srcRect l="16406" t="2777" r="21875" b="2777"/>
          <a:stretch>
            <a:fillRect/>
          </a:stretch>
        </p:blipFill>
        <p:spPr bwMode="auto">
          <a:xfrm>
            <a:off x="5445125" y="3673475"/>
            <a:ext cx="36988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5857884" cy="71438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5.04.06 «</a:t>
            </a:r>
            <a:r>
              <a:rPr lang="ru-RU" sz="2400" cap="none" dirty="0" err="1" smtClean="0">
                <a:solidFill>
                  <a:srgbClr val="002060"/>
                </a:solidFill>
                <a:latin typeface="Arial Narrow" pitchFamily="34" charset="0"/>
              </a:rPr>
              <a:t>Мехатроника</a:t>
            </a:r>
            <a:r>
              <a:rPr lang="ru-RU" sz="2400" cap="none" dirty="0" smtClean="0">
                <a:solidFill>
                  <a:srgbClr val="002060"/>
                </a:solidFill>
                <a:latin typeface="Arial Narrow" pitchFamily="34" charset="0"/>
              </a:rPr>
              <a:t> и робототехника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292" name="Содержимое 2"/>
          <p:cNvSpPr txBox="1">
            <a:spLocks/>
          </p:cNvSpPr>
          <p:nvPr/>
        </p:nvSpPr>
        <p:spPr bwMode="auto">
          <a:xfrm>
            <a:off x="214313" y="642938"/>
            <a:ext cx="8501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>
                <a:solidFill>
                  <a:schemeClr val="tx2"/>
                </a:solidFill>
                <a:latin typeface="Franklin Gothic Book" pitchFamily="34" charset="0"/>
              </a:rPr>
              <a:t>Срок освоения ООП магистратуры по направлению подготовки 15.04.06 «Мехатроника и робототехника»      </a:t>
            </a:r>
            <a:r>
              <a:rPr lang="ru-RU" sz="2400">
                <a:solidFill>
                  <a:schemeClr val="tx2"/>
                </a:solidFill>
                <a:latin typeface="Franklin Gothic Book" pitchFamily="34" charset="0"/>
              </a:rPr>
              <a:t>по очной форме обучения согласно ФГОС ВО составляет </a:t>
            </a:r>
            <a:r>
              <a:rPr lang="ru-RU" sz="2400" b="1">
                <a:solidFill>
                  <a:srgbClr val="0070C0"/>
                </a:solidFill>
                <a:latin typeface="Franklin Gothic Book" pitchFamily="34" charset="0"/>
              </a:rPr>
              <a:t>2 года</a:t>
            </a:r>
            <a:r>
              <a:rPr lang="ru-RU" sz="2400">
                <a:solidFill>
                  <a:schemeClr val="tx2"/>
                </a:solidFill>
                <a:latin typeface="Franklin Gothic Book" pitchFamily="34" charset="0"/>
              </a:rPr>
              <a:t>. </a:t>
            </a:r>
            <a:endParaRPr lang="ru-RU" sz="2400" b="1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2293" name="Содержимое 2"/>
          <p:cNvSpPr txBox="1">
            <a:spLocks/>
          </p:cNvSpPr>
          <p:nvPr/>
        </p:nvSpPr>
        <p:spPr bwMode="auto">
          <a:xfrm>
            <a:off x="214313" y="2143125"/>
            <a:ext cx="8572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algn="just">
              <a:buClr>
                <a:schemeClr val="accent1"/>
              </a:buClr>
              <a:buSzPct val="70000"/>
            </a:pPr>
            <a:r>
              <a:rPr lang="en-US" sz="2400" b="1">
                <a:solidFill>
                  <a:schemeClr val="tx2"/>
                </a:solidFill>
                <a:latin typeface="Franklin Gothic Book" pitchFamily="34" charset="0"/>
              </a:rPr>
              <a:t>Область профессиональной деятельности </a:t>
            </a:r>
            <a:r>
              <a:rPr lang="en-US" sz="2400">
                <a:latin typeface="Franklin Gothic Book" pitchFamily="34" charset="0"/>
              </a:rPr>
              <a:t>выпускников, освоивших программу магистратуры, включает</a:t>
            </a:r>
            <a:r>
              <a:rPr lang="ru-RU" sz="2400">
                <a:latin typeface="Franklin Gothic Book" pitchFamily="34" charset="0"/>
              </a:rPr>
              <a:t>:</a:t>
            </a:r>
            <a:r>
              <a:rPr lang="en-US" sz="2400">
                <a:latin typeface="Franklin Gothic Book" pitchFamily="34" charset="0"/>
              </a:rPr>
              <a:t> </a:t>
            </a:r>
            <a:endParaRPr lang="ru-RU" sz="2400">
              <a:latin typeface="Franklin Gothic Book" pitchFamily="34" charset="0"/>
            </a:endParaRPr>
          </a:p>
          <a:p>
            <a:pPr marL="358775" indent="-358775" algn="just">
              <a:buClr>
                <a:schemeClr val="accent1"/>
              </a:buClr>
              <a:buSzPct val="70000"/>
            </a:pPr>
            <a:r>
              <a:rPr lang="en-US" sz="2400">
                <a:latin typeface="Franklin Gothic Book" pitchFamily="34" charset="0"/>
              </a:rPr>
              <a:t>разработку новых методов управления, обработки информации</a:t>
            </a:r>
            <a:r>
              <a:rPr lang="ru-RU" sz="2400">
                <a:latin typeface="Franklin Gothic Book" pitchFamily="34" charset="0"/>
              </a:rPr>
              <a:t>;</a:t>
            </a:r>
          </a:p>
          <a:p>
            <a:pPr marL="358775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2400">
              <a:latin typeface="Franklin Gothic Book" pitchFamily="34" charset="0"/>
            </a:endParaRPr>
          </a:p>
        </p:txBody>
      </p:sp>
      <p:sp>
        <p:nvSpPr>
          <p:cNvPr id="12294" name="Содержимое 2"/>
          <p:cNvSpPr txBox="1">
            <a:spLocks/>
          </p:cNvSpPr>
          <p:nvPr/>
        </p:nvSpPr>
        <p:spPr bwMode="auto">
          <a:xfrm>
            <a:off x="214313" y="4071942"/>
            <a:ext cx="514350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algn="just">
              <a:buClr>
                <a:schemeClr val="accent1"/>
              </a:buClr>
              <a:buSzPct val="70000"/>
            </a:pPr>
            <a:r>
              <a:rPr lang="en-US" sz="2100" dirty="0" err="1">
                <a:latin typeface="Franklin Gothic Book" pitchFamily="34" charset="0"/>
              </a:rPr>
              <a:t>поиск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новых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конструктивных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решений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мехатронных</a:t>
            </a:r>
            <a:r>
              <a:rPr lang="en-US" sz="2100" dirty="0">
                <a:latin typeface="Franklin Gothic Book" pitchFamily="34" charset="0"/>
              </a:rPr>
              <a:t> и </a:t>
            </a:r>
            <a:r>
              <a:rPr lang="en-US" sz="2100" dirty="0" err="1">
                <a:latin typeface="Franklin Gothic Book" pitchFamily="34" charset="0"/>
              </a:rPr>
              <a:t>робототехнических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систем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широкого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назначения</a:t>
            </a:r>
            <a:r>
              <a:rPr lang="en-US" sz="2100" dirty="0">
                <a:latin typeface="Franklin Gothic Book" pitchFamily="34" charset="0"/>
              </a:rPr>
              <a:t>, </a:t>
            </a:r>
            <a:r>
              <a:rPr lang="en-US" sz="2100" dirty="0" err="1">
                <a:latin typeface="Franklin Gothic Book" pitchFamily="34" charset="0"/>
              </a:rPr>
              <a:t>их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подсистем</a:t>
            </a:r>
            <a:r>
              <a:rPr lang="en-US" sz="2100" dirty="0">
                <a:latin typeface="Franklin Gothic Book" pitchFamily="34" charset="0"/>
              </a:rPr>
              <a:t> и </a:t>
            </a:r>
            <a:r>
              <a:rPr lang="en-US" sz="2100" dirty="0" err="1">
                <a:latin typeface="Franklin Gothic Book" pitchFamily="34" charset="0"/>
              </a:rPr>
              <a:t>отдельных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модулей</a:t>
            </a:r>
            <a:r>
              <a:rPr lang="ru-RU" sz="2100" dirty="0">
                <a:latin typeface="Franklin Gothic Book" pitchFamily="34" charset="0"/>
              </a:rPr>
              <a:t>;</a:t>
            </a:r>
          </a:p>
          <a:p>
            <a:pPr marL="358775" indent="-358775" algn="just">
              <a:buClr>
                <a:schemeClr val="accent1"/>
              </a:buClr>
              <a:buSzPct val="70000"/>
            </a:pP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проведение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исследований</a:t>
            </a:r>
            <a:r>
              <a:rPr lang="en-US" sz="2100" dirty="0">
                <a:latin typeface="Franklin Gothic Book" pitchFamily="34" charset="0"/>
              </a:rPr>
              <a:t> в </a:t>
            </a:r>
            <a:r>
              <a:rPr lang="en-US" sz="2100" dirty="0" err="1">
                <a:latin typeface="Franklin Gothic Book" pitchFamily="34" charset="0"/>
              </a:rPr>
              <a:t>области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мехатроники</a:t>
            </a:r>
            <a:r>
              <a:rPr lang="en-US" sz="2100" dirty="0">
                <a:latin typeface="Franklin Gothic Book" pitchFamily="34" charset="0"/>
              </a:rPr>
              <a:t>, </a:t>
            </a:r>
            <a:r>
              <a:rPr lang="en-US" sz="2100" dirty="0" err="1">
                <a:latin typeface="Franklin Gothic Book" pitchFamily="34" charset="0"/>
              </a:rPr>
              <a:t>робототехники</a:t>
            </a:r>
            <a:r>
              <a:rPr lang="en-US" sz="2100" dirty="0">
                <a:latin typeface="Franklin Gothic Book" pitchFamily="34" charset="0"/>
              </a:rPr>
              <a:t>, </a:t>
            </a:r>
            <a:r>
              <a:rPr lang="en-US" sz="2100" dirty="0" err="1">
                <a:latin typeface="Franklin Gothic Book" pitchFamily="34" charset="0"/>
              </a:rPr>
              <a:t>теории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управления</a:t>
            </a:r>
            <a:r>
              <a:rPr lang="en-US" sz="2100" dirty="0">
                <a:latin typeface="Franklin Gothic Book" pitchFamily="34" charset="0"/>
              </a:rPr>
              <a:t> и </a:t>
            </a:r>
            <a:r>
              <a:rPr lang="en-US" sz="2100" dirty="0" err="1">
                <a:latin typeface="Franklin Gothic Book" pitchFamily="34" charset="0"/>
              </a:rPr>
              <a:t>методов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искусственного</a:t>
            </a:r>
            <a:r>
              <a:rPr lang="en-US" sz="2100" dirty="0">
                <a:latin typeface="Franklin Gothic Book" pitchFamily="34" charset="0"/>
              </a:rPr>
              <a:t> </a:t>
            </a:r>
            <a:r>
              <a:rPr lang="en-US" sz="2100" dirty="0" err="1">
                <a:latin typeface="Franklin Gothic Book" pitchFamily="34" charset="0"/>
              </a:rPr>
              <a:t>интеллекта</a:t>
            </a:r>
            <a:r>
              <a:rPr lang="en-US" sz="2100" dirty="0">
                <a:latin typeface="Franklin Gothic Book" pitchFamily="34" charset="0"/>
              </a:rPr>
              <a:t>.</a:t>
            </a:r>
            <a:endParaRPr lang="ru-RU" sz="21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71438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5.04.06 «</a:t>
            </a:r>
            <a:r>
              <a:rPr lang="ru-RU" sz="2400" cap="none" dirty="0" err="1" smtClean="0">
                <a:solidFill>
                  <a:srgbClr val="002060"/>
                </a:solidFill>
                <a:latin typeface="Arial Narrow" pitchFamily="34" charset="0"/>
              </a:rPr>
              <a:t>Мехатроника</a:t>
            </a:r>
            <a:r>
              <a:rPr lang="ru-RU" sz="2400" cap="none" dirty="0" smtClean="0">
                <a:solidFill>
                  <a:srgbClr val="002060"/>
                </a:solidFill>
                <a:latin typeface="Arial Narrow" pitchFamily="34" charset="0"/>
              </a:rPr>
              <a:t> и робототехника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315" name="Содержимое 2"/>
          <p:cNvSpPr txBox="1">
            <a:spLocks/>
          </p:cNvSpPr>
          <p:nvPr/>
        </p:nvSpPr>
        <p:spPr bwMode="auto">
          <a:xfrm>
            <a:off x="214313" y="571500"/>
            <a:ext cx="8715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800" b="1">
                <a:solidFill>
                  <a:schemeClr val="tx2"/>
                </a:solidFill>
                <a:latin typeface="Franklin Gothic Book" pitchFamily="34" charset="0"/>
              </a:rPr>
              <a:t>Основные дисциплины </a:t>
            </a:r>
            <a:r>
              <a:rPr lang="ru-RU" sz="2800">
                <a:latin typeface="Franklin Gothic Book" pitchFamily="34" charset="0"/>
              </a:rPr>
              <a:t>образовательной программы:</a:t>
            </a:r>
          </a:p>
        </p:txBody>
      </p:sp>
      <p:sp>
        <p:nvSpPr>
          <p:cNvPr id="13316" name="Содержимое 2"/>
          <p:cNvSpPr txBox="1">
            <a:spLocks/>
          </p:cNvSpPr>
          <p:nvPr/>
        </p:nvSpPr>
        <p:spPr bwMode="auto">
          <a:xfrm>
            <a:off x="2428875" y="4214813"/>
            <a:ext cx="6429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800"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«</a:t>
            </a:r>
            <a:r>
              <a:rPr lang="ru-RU" sz="2400">
                <a:solidFill>
                  <a:srgbClr val="002060"/>
                </a:solidFill>
                <a:latin typeface="Franklin Gothic Book" pitchFamily="34" charset="0"/>
              </a:rPr>
              <a:t>Информационные технологии и программные пакеты для проектирования систем управления объектами мехатроники</a:t>
            </a:r>
            <a:r>
              <a:rPr lang="ru-RU" sz="2400">
                <a:latin typeface="Franklin Gothic Book" pitchFamily="34" charset="0"/>
              </a:rPr>
              <a:t>», </a:t>
            </a:r>
            <a:endParaRPr lang="ru-RU" sz="24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3317" name="Содержимое 2"/>
          <p:cNvSpPr txBox="1">
            <a:spLocks/>
          </p:cNvSpPr>
          <p:nvPr/>
        </p:nvSpPr>
        <p:spPr bwMode="auto">
          <a:xfrm>
            <a:off x="2500313" y="1214438"/>
            <a:ext cx="62150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800"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«</a:t>
            </a:r>
            <a:r>
              <a:rPr lang="ru-RU" sz="2400">
                <a:solidFill>
                  <a:srgbClr val="002060"/>
                </a:solidFill>
                <a:latin typeface="Franklin Gothic Book" pitchFamily="34" charset="0"/>
              </a:rPr>
              <a:t>Информационно-сенсорные модули объектов мехатроники</a:t>
            </a:r>
            <a:endParaRPr lang="ru-RU" sz="24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3318" name="Содержимое 2"/>
          <p:cNvSpPr txBox="1">
            <a:spLocks/>
          </p:cNvSpPr>
          <p:nvPr/>
        </p:nvSpPr>
        <p:spPr bwMode="auto">
          <a:xfrm>
            <a:off x="357188" y="3000375"/>
            <a:ext cx="5857886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>
                <a:latin typeface="Franklin Gothic Book" pitchFamily="34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Franklin Gothic Book" pitchFamily="34" charset="0"/>
              </a:rPr>
              <a:t>Математическое моделирование и оптимизация движения исполнительных модулей </a:t>
            </a:r>
            <a:r>
              <a:rPr lang="ru-RU" sz="2400" dirty="0" err="1">
                <a:solidFill>
                  <a:srgbClr val="002060"/>
                </a:solidFill>
                <a:latin typeface="Franklin Gothic Book" pitchFamily="34" charset="0"/>
              </a:rPr>
              <a:t>мехатронных</a:t>
            </a:r>
            <a:r>
              <a:rPr lang="ru-RU" sz="2400" dirty="0">
                <a:solidFill>
                  <a:srgbClr val="002060"/>
                </a:solidFill>
                <a:latin typeface="Franklin Gothic Book" pitchFamily="34" charset="0"/>
              </a:rPr>
              <a:t> систем</a:t>
            </a:r>
            <a:r>
              <a:rPr lang="ru-RU" sz="2400" dirty="0">
                <a:latin typeface="Franklin Gothic Book" pitchFamily="34" charset="0"/>
              </a:rPr>
              <a:t>», </a:t>
            </a:r>
            <a:endParaRPr lang="ru-RU" sz="24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3319" name="Содержимое 2"/>
          <p:cNvSpPr txBox="1">
            <a:spLocks/>
          </p:cNvSpPr>
          <p:nvPr/>
        </p:nvSpPr>
        <p:spPr bwMode="auto">
          <a:xfrm>
            <a:off x="2500298" y="5715000"/>
            <a:ext cx="645796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000" dirty="0">
                <a:latin typeface="Franklin Gothic Book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Franklin Gothic Book" pitchFamily="34" charset="0"/>
              </a:rPr>
              <a:t>Программное обеспечение для интегрированных систем проектирования и управления</a:t>
            </a:r>
            <a:r>
              <a:rPr lang="ru-RU" sz="2000" dirty="0">
                <a:latin typeface="Franklin Gothic Book" pitchFamily="34" charset="0"/>
              </a:rPr>
              <a:t>».</a:t>
            </a:r>
            <a:endParaRPr lang="ru-RU" sz="20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13320" name="Рисунок 11" descr="6a902d96cc2c557e9f42cbd35b36a16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857375"/>
            <a:ext cx="27146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2" descr="acer-travelmate-p278-nx-vbper-014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" t="13600" r="1601" b="12000"/>
          <a:stretch>
            <a:fillRect/>
          </a:stretch>
        </p:blipFill>
        <p:spPr bwMode="auto">
          <a:xfrm>
            <a:off x="-32" y="4435496"/>
            <a:ext cx="25717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http://9v.ru/images/stories/virtuemart/product/HTB1zYAIJVXXXXbXXFXXq6xXFXXXQ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7AEB4"/>
              </a:clrFrom>
              <a:clrTo>
                <a:srgbClr val="A7AEB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9" y="1357329"/>
            <a:ext cx="1714481" cy="171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500694" cy="71438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5.04.06 «</a:t>
            </a:r>
            <a:r>
              <a:rPr lang="ru-RU" sz="2400" cap="none" dirty="0" err="1" smtClean="0">
                <a:solidFill>
                  <a:srgbClr val="002060"/>
                </a:solidFill>
                <a:latin typeface="Arial Narrow" pitchFamily="34" charset="0"/>
              </a:rPr>
              <a:t>Мехатроника</a:t>
            </a:r>
            <a:r>
              <a:rPr lang="ru-RU" sz="2400" cap="none" dirty="0" smtClean="0">
                <a:solidFill>
                  <a:srgbClr val="002060"/>
                </a:solidFill>
                <a:latin typeface="Arial Narrow" pitchFamily="34" charset="0"/>
              </a:rPr>
              <a:t> и робототехника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339" name="Содержимое 2"/>
          <p:cNvSpPr txBox="1">
            <a:spLocks/>
          </p:cNvSpPr>
          <p:nvPr/>
        </p:nvSpPr>
        <p:spPr bwMode="auto">
          <a:xfrm>
            <a:off x="4357688" y="714375"/>
            <a:ext cx="4786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>
                <a:solidFill>
                  <a:srgbClr val="C00000"/>
                </a:solidFill>
                <a:latin typeface="Franklin Gothic Book" pitchFamily="34" charset="0"/>
              </a:rPr>
              <a:t>Выпускники магистратуры </a:t>
            </a:r>
            <a:r>
              <a:rPr lang="ru-RU" sz="2400">
                <a:latin typeface="Franklin Gothic Book" pitchFamily="34" charset="0"/>
              </a:rPr>
              <a:t>могут работать на крупных промышленных предприятиях, а также на предприятиях, осуществляющих производство высокотехнологичной продукции. </a:t>
            </a:r>
            <a:endParaRPr lang="ru-RU" sz="240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14340" name="Рисунок 5" descr="Автоматизированная-линия-Hyundai-по-сварке-кузовов-1024x6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43418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Содержимое 2"/>
          <p:cNvSpPr txBox="1">
            <a:spLocks/>
          </p:cNvSpPr>
          <p:nvPr/>
        </p:nvSpPr>
        <p:spPr bwMode="auto">
          <a:xfrm>
            <a:off x="214313" y="3571875"/>
            <a:ext cx="8715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>
                <a:solidFill>
                  <a:srgbClr val="C00000"/>
                </a:solidFill>
                <a:latin typeface="Franklin Gothic Book" pitchFamily="34" charset="0"/>
              </a:rPr>
              <a:t>Спрос на специалистов </a:t>
            </a:r>
            <a:r>
              <a:rPr lang="ru-RU" sz="2400">
                <a:latin typeface="Franklin Gothic Book" pitchFamily="34" charset="0"/>
              </a:rPr>
              <a:t>подобного направления существует также и в государственных структурах, силовых ведомствах. </a:t>
            </a:r>
          </a:p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>
                <a:solidFill>
                  <a:srgbClr val="C00000"/>
                </a:solidFill>
                <a:latin typeface="Franklin Gothic Book" pitchFamily="34" charset="0"/>
              </a:rPr>
              <a:t>Магистры могут </a:t>
            </a:r>
            <a:r>
              <a:rPr lang="ru-RU" sz="2400">
                <a:latin typeface="Franklin Gothic Book" pitchFamily="34" charset="0"/>
              </a:rPr>
              <a:t>заниматься научной деятельностью, тестируя и занимаясь производством новых способов и методов автоматизации процессов. Сюда входят все компании, обслуживающие подобные процессы. </a:t>
            </a:r>
          </a:p>
          <a:p>
            <a:pPr marL="358775" lvl="2" indent="-358775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>
                <a:solidFill>
                  <a:srgbClr val="C00000"/>
                </a:solidFill>
                <a:latin typeface="Franklin Gothic Book" pitchFamily="34" charset="0"/>
              </a:rPr>
              <a:t>Знания</a:t>
            </a:r>
            <a:r>
              <a:rPr lang="ru-RU" sz="2400">
                <a:latin typeface="Franklin Gothic Book" pitchFamily="34" charset="0"/>
              </a:rPr>
              <a:t> в подобной области делают востребованными на рынке кадров специалистов любого уровня</a:t>
            </a:r>
            <a:endParaRPr lang="ru-RU" sz="240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7" descr="Безымянны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785813" y="300038"/>
            <a:ext cx="72866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28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rgbClr val="C00000"/>
                </a:solidFill>
                <a:effectLst/>
              </a:rPr>
              <a:t>Стратегия-2030 </a:t>
            </a:r>
            <a:r>
              <a:rPr lang="ru-RU" sz="2800" b="1" cap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и </a:t>
            </a:r>
            <a:r>
              <a:rPr lang="ru-RU" sz="2800" b="1" cap="none" dirty="0" smtClean="0">
                <a:effectLst/>
              </a:rPr>
              <a:t>направления кластерного развития:</a:t>
            </a:r>
            <a:endParaRPr lang="ru-RU" sz="2800" b="1" cap="none" dirty="0" smtClean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75" y="500063"/>
            <a:ext cx="8858250" cy="3571875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1) сбалансированное развитие 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+mn-cs"/>
              </a:rPr>
              <a:t>энергетического комплекса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Ключевые участники энергетического кластера: ОАО "Генерирующая компания", ОАО "ТГК-16", ООО "Нижнекамская ТЭЦ", ОАО "Сетевая компания"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2) 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+mn-cs"/>
              </a:rPr>
              <a:t>автомобилестроение.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Ключевые участники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субкластера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: Группа "КАМАЗ";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Ford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Sollers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 (ООО "Форд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Соллерс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 Елабуга", ООО "Форд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Соллерс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 Холдинг"); ОАО "ПО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ЕлАЗ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"; предприятия-производители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автокомпонентов</a:t>
            </a:r>
            <a:endParaRPr lang="ru-RU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3) 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+mn-cs"/>
              </a:rPr>
              <a:t>судостроение.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Ключевые участники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субкластера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: ОАО "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Зеленодольское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 проектно-конструкторское бюро"; ОАО "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Зеленодольский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 завод имени А.М.Горького"; ОАО "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Зеленодольское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 предприятие "ЭРА"; ОАО "Казанский электротехнический завод"; ОАО "Казанский оптико-механический завод"; ОАО "НПО "Радиоэлектроника" имени </a:t>
            </a:r>
            <a:r>
              <a:rPr lang="ru-RU" sz="2000" dirty="0" err="1">
                <a:solidFill>
                  <a:srgbClr val="002060"/>
                </a:solidFill>
                <a:latin typeface="+mn-lt"/>
                <a:cs typeface="+mn-cs"/>
              </a:rPr>
              <a:t>В.И.Шимко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214313" y="4857750"/>
            <a:ext cx="8715375" cy="5524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Стратегия -2030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и рынок труда Республики Татарстан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14282" y="5429264"/>
            <a:ext cx="8643998" cy="1214446"/>
          </a:xfrm>
          <a:prstGeom prst="rect">
            <a:avLst/>
          </a:prstGeom>
        </p:spPr>
        <p:txBody>
          <a:bodyPr/>
          <a:lstStyle/>
          <a:p>
            <a:pPr marL="324000" lvl="8" indent="-324000">
              <a:buClr>
                <a:schemeClr val="accent1"/>
              </a:buClr>
              <a:buSzPct val="60000"/>
              <a:defRPr/>
            </a:pP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При реализации проектов в ОЭЗ «</a:t>
            </a:r>
            <a:r>
              <a:rPr lang="ru-RU" sz="2200" dirty="0" err="1">
                <a:solidFill>
                  <a:srgbClr val="002060"/>
                </a:solidFill>
                <a:latin typeface="+mn-lt"/>
                <a:cs typeface="+mn-cs"/>
              </a:rPr>
              <a:t>Алабуга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» и «</a:t>
            </a:r>
            <a:r>
              <a:rPr lang="ru-RU" sz="2200" dirty="0" err="1">
                <a:solidFill>
                  <a:srgbClr val="002060"/>
                </a:solidFill>
                <a:latin typeface="+mn-lt"/>
                <a:cs typeface="+mn-cs"/>
              </a:rPr>
              <a:t>Иннокам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» потребуется как минимум от </a:t>
            </a:r>
            <a:r>
              <a:rPr lang="ru-RU" sz="2200" b="1" dirty="0">
                <a:solidFill>
                  <a:srgbClr val="C00000"/>
                </a:solidFill>
                <a:latin typeface="+mn-lt"/>
                <a:cs typeface="+mn-cs"/>
              </a:rPr>
              <a:t>300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до </a:t>
            </a:r>
            <a:r>
              <a:rPr lang="ru-RU" sz="2200" b="1" dirty="0">
                <a:solidFill>
                  <a:srgbClr val="C00000"/>
                </a:solidFill>
                <a:latin typeface="+mn-lt"/>
                <a:cs typeface="+mn-cs"/>
              </a:rPr>
              <a:t>500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специалистов по направлению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+mn-lt"/>
                <a:cs typeface="+mn-cs"/>
              </a:rPr>
              <a:t>«</a:t>
            </a:r>
            <a:r>
              <a:rPr lang="ru-RU" sz="2200" b="1" dirty="0" err="1">
                <a:solidFill>
                  <a:srgbClr val="C00000"/>
                </a:solidFill>
                <a:latin typeface="+mn-lt"/>
                <a:cs typeface="+mn-cs"/>
              </a:rPr>
              <a:t>Мехатроника</a:t>
            </a:r>
            <a:r>
              <a:rPr lang="ru-RU" sz="2200" b="1" dirty="0">
                <a:solidFill>
                  <a:srgbClr val="C00000"/>
                </a:solidFill>
                <a:latin typeface="+mn-lt"/>
                <a:cs typeface="+mn-cs"/>
              </a:rPr>
              <a:t> и робототехника» 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+mn-cs"/>
              </a:rPr>
              <a:t>на перспективу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7-10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29058" y="0"/>
            <a:ext cx="5214942" cy="71438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cap="all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1</a:t>
            </a:r>
            <a:r>
              <a:rPr lang="ru-RU" sz="2400" cap="all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5.04.06 «</a:t>
            </a:r>
            <a:r>
              <a:rPr lang="ru-RU" sz="240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Мехатроника и робототехника</a:t>
            </a:r>
            <a:r>
              <a:rPr lang="ru-RU" sz="2400" cap="all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»</a:t>
            </a:r>
            <a:endParaRPr lang="ru-RU" sz="2400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00063" y="1143000"/>
            <a:ext cx="8643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 algn="ctr"/>
            <a:r>
              <a:rPr lang="ru-RU" sz="2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Для более качественной подготовки специалистов</a:t>
            </a:r>
          </a:p>
          <a:p>
            <a:pPr marL="358775" indent="-358775" algn="ctr"/>
            <a:r>
              <a:rPr lang="ru-RU" sz="2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 направлению «Мехатроника и робототехника» </a:t>
            </a:r>
          </a:p>
          <a:p>
            <a:pPr marL="358775" indent="-358775" algn="ctr"/>
            <a:r>
              <a:rPr lang="ru-RU" sz="2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создана базовая кафедра </a:t>
            </a:r>
          </a:p>
          <a:p>
            <a:pPr marL="358775" indent="-358775" algn="ctr"/>
            <a:r>
              <a:rPr lang="ru-RU" sz="24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ФГБУН «Казанский физико-технический институт им. Е.К. Завойского» Казанского научного центра Российской Академии Наук.</a:t>
            </a:r>
          </a:p>
        </p:txBody>
      </p:sp>
      <p:pic>
        <p:nvPicPr>
          <p:cNvPr id="16388" name="Picture 3" descr="https://im0-tub-ru.yandex.net/i?id=1ff66ea71db80ce39461c4559f70854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071813"/>
            <a:ext cx="66500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7358082" cy="7143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К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ФЕДРА 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«ПРИБОРОСТРОЕНИЕ И МЕХАТРОНИКА» 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7411" name="Picture 2" descr="C:\Users\kozelkov.ov\Desktop\Кафед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500313"/>
            <a:ext cx="46878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14313" y="3500438"/>
            <a:ext cx="4071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Коллектив выпускающей кафедры состоит из высокопрофессиональных преподавателей, среди которых</a:t>
            </a:r>
            <a:endParaRPr lang="ru-RU" sz="2400">
              <a:solidFill>
                <a:srgbClr val="002060"/>
              </a:solidFill>
              <a:latin typeface="Arial Narrow" pitchFamily="34" charset="0"/>
              <a:ea typeface="Calibri" pitchFamily="34" charset="0"/>
            </a:endParaRPr>
          </a:p>
          <a:p>
            <a:pPr algn="just"/>
            <a:r>
              <a:rPr lang="ru-RU" sz="2400" b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доктора наук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кандидатов наук. </a:t>
            </a:r>
          </a:p>
          <a:p>
            <a:pPr algn="just"/>
            <a:endParaRPr lang="ru-RU" sz="2400">
              <a:solidFill>
                <a:srgbClr val="00206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29058" y="0"/>
            <a:ext cx="5214942" cy="71438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cap="all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1</a:t>
            </a:r>
            <a:r>
              <a:rPr lang="ru-RU" sz="2400" cap="all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5.04.06 «</a:t>
            </a:r>
            <a:r>
              <a:rPr lang="ru-RU" sz="240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Мехатроника и робототехника</a:t>
            </a:r>
            <a:r>
              <a:rPr lang="ru-RU" sz="2400" cap="all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Arial Narrow" pitchFamily="34" charset="0"/>
                <a:ea typeface="+mj-ea"/>
                <a:cs typeface="+mj-cs"/>
              </a:rPr>
              <a:t>»</a:t>
            </a:r>
            <a:endParaRPr lang="ru-RU" sz="2400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7414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1928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1857375" y="1643063"/>
            <a:ext cx="6572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 algn="ctr"/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2014 году кафедра была награждена дипломом </a:t>
            </a:r>
          </a:p>
          <a:p>
            <a:pPr marL="358775" indent="-358775" algn="ctr"/>
            <a:r>
              <a:rPr lang="ru-RU" sz="240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«Золотая кафедра России». </a:t>
            </a:r>
            <a:endParaRPr lang="ru-RU" sz="2400">
              <a:solidFill>
                <a:srgbClr val="002060"/>
              </a:solidFill>
              <a:latin typeface="Arial Narrow" pitchFamily="34" charset="0"/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900000"/>
      </a:hlink>
      <a:folHlink>
        <a:srgbClr val="976C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900000"/>
    </a:hlink>
    <a:folHlink>
      <a:srgbClr val="976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563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Трек</vt:lpstr>
      <vt:lpstr>Рисунок Microsoft</vt:lpstr>
      <vt:lpstr>Образовательная программа  15.04.06 "Мехатроника и робототехника"     Профиль подготовки  Мехатроника   Квалификация Магистр</vt:lpstr>
      <vt:lpstr>Слайд 2</vt:lpstr>
      <vt:lpstr>15.04.06 «Мехатроника и робототехника»</vt:lpstr>
      <vt:lpstr>15.04.06 «Мехатроника и робототехника»</vt:lpstr>
      <vt:lpstr>15.04.06 «Мехатроника и робототехника»</vt:lpstr>
      <vt:lpstr>Стратегия-2030  и направления кластерного развития:</vt:lpstr>
      <vt:lpstr>Слайд 7</vt:lpstr>
      <vt:lpstr>КAФЕДРА  «ПРИБОРОСТРОЕНИЕ И МЕХАТРОНИКА» 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УЧЕБНО-НАУЧНЫЙ ЦЕНТР   «Мехатроника  и  робототехника»</dc:title>
  <dc:creator>IRONMANN (AKA SHAMAN)</dc:creator>
  <cp:lastModifiedBy>Оксана</cp:lastModifiedBy>
  <cp:revision>45</cp:revision>
  <dcterms:created xsi:type="dcterms:W3CDTF">2017-09-15T07:11:13Z</dcterms:created>
  <dcterms:modified xsi:type="dcterms:W3CDTF">2019-04-19T06:24:40Z</dcterms:modified>
</cp:coreProperties>
</file>