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58" r:id="rId5"/>
    <p:sldId id="259" r:id="rId6"/>
    <p:sldId id="260" r:id="rId7"/>
    <p:sldId id="261" r:id="rId8"/>
  </p:sldIdLst>
  <p:sldSz cx="9144000" cy="6858000" type="screen4x3"/>
  <p:notesSz cx="9144000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414" y="-11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1/16/2021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1/16/2021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1/16/2021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1/16/2021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1/16/2021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7997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341245" y="400558"/>
            <a:ext cx="2886710" cy="2997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78916" y="2599182"/>
            <a:ext cx="8060055" cy="16719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1/16/2021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5.jp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vbakgeu@mail.ru" TargetMode="External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mailto:vbakgeu@mail.ru" TargetMode="Externa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651760" y="2103120"/>
            <a:ext cx="6216142" cy="311022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702051" y="2132076"/>
            <a:ext cx="6120384" cy="301447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702051" y="2132076"/>
            <a:ext cx="6120765" cy="3014980"/>
          </a:xfrm>
          <a:custGeom>
            <a:avLst/>
            <a:gdLst/>
            <a:ahLst/>
            <a:cxnLst/>
            <a:rect l="l" t="t" r="r" b="b"/>
            <a:pathLst>
              <a:path w="6120765" h="3014979">
                <a:moveTo>
                  <a:pt x="0" y="3014472"/>
                </a:moveTo>
                <a:lnTo>
                  <a:pt x="6120384" y="3014472"/>
                </a:lnTo>
                <a:lnTo>
                  <a:pt x="6120384" y="0"/>
                </a:lnTo>
                <a:lnTo>
                  <a:pt x="0" y="0"/>
                </a:lnTo>
                <a:lnTo>
                  <a:pt x="0" y="3014472"/>
                </a:lnTo>
                <a:close/>
              </a:path>
            </a:pathLst>
          </a:custGeom>
          <a:ln w="9144">
            <a:solidFill>
              <a:srgbClr val="97B85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219456" y="2106167"/>
          <a:ext cx="8588374" cy="438149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0792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968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612076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381755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B13500"/>
                      </a:solidFill>
                      <a:prstDash val="solid"/>
                    </a:lnL>
                    <a:lnR w="28575">
                      <a:solidFill>
                        <a:srgbClr val="B13500"/>
                      </a:solidFill>
                      <a:prstDash val="solid"/>
                    </a:lnR>
                    <a:lnT w="28575">
                      <a:solidFill>
                        <a:srgbClr val="B13500"/>
                      </a:solidFill>
                      <a:prstDash val="solid"/>
                    </a:lnT>
                    <a:lnB w="28575">
                      <a:solidFill>
                        <a:srgbClr val="B135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953135" marR="883919" algn="ctr">
                        <a:lnSpc>
                          <a:spcPct val="100000"/>
                        </a:lnSpc>
                        <a:spcBef>
                          <a:spcPts val="2100"/>
                        </a:spcBef>
                      </a:pPr>
                      <a:r>
                        <a:rPr sz="4000" b="1" spc="-5" dirty="0">
                          <a:latin typeface="Calibri"/>
                          <a:cs typeface="Calibri"/>
                        </a:rPr>
                        <a:t>ОБ</a:t>
                      </a:r>
                      <a:r>
                        <a:rPr sz="4000" b="1" spc="-210" dirty="0">
                          <a:latin typeface="Calibri"/>
                          <a:cs typeface="Calibri"/>
                        </a:rPr>
                        <a:t>Р</a:t>
                      </a:r>
                      <a:r>
                        <a:rPr sz="4000" b="1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4000" b="1" spc="-20" dirty="0">
                          <a:latin typeface="Calibri"/>
                          <a:cs typeface="Calibri"/>
                        </a:rPr>
                        <a:t>З</a:t>
                      </a:r>
                      <a:r>
                        <a:rPr sz="4000" b="1" spc="-5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4000" b="1" spc="-40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4000" b="1" spc="-270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4000" b="1" spc="-20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4000" b="1" spc="-60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4000" b="1" dirty="0">
                          <a:latin typeface="Calibri"/>
                          <a:cs typeface="Calibri"/>
                        </a:rPr>
                        <a:t>ЛЬ</a:t>
                      </a:r>
                      <a:r>
                        <a:rPr sz="4000" b="1" spc="-20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4000" b="1" dirty="0">
                          <a:latin typeface="Calibri"/>
                          <a:cs typeface="Calibri"/>
                        </a:rPr>
                        <a:t>АЯ  </a:t>
                      </a:r>
                      <a:r>
                        <a:rPr sz="4000" b="1" spc="-20" dirty="0">
                          <a:latin typeface="Calibri"/>
                          <a:cs typeface="Calibri"/>
                        </a:rPr>
                        <a:t>ПРОГРАММА</a:t>
                      </a:r>
                      <a:endParaRPr sz="4000">
                        <a:latin typeface="Calibri"/>
                        <a:cs typeface="Calibri"/>
                      </a:endParaRPr>
                    </a:p>
                    <a:p>
                      <a:pPr marL="58419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4000" b="1" spc="-60" dirty="0">
                          <a:latin typeface="Calibri"/>
                          <a:cs typeface="Calibri"/>
                        </a:rPr>
                        <a:t>«АКВАКУЛЬТУРА»</a:t>
                      </a:r>
                      <a:endParaRPr sz="4000">
                        <a:latin typeface="Calibri"/>
                        <a:cs typeface="Calibri"/>
                      </a:endParaRPr>
                    </a:p>
                  </a:txBody>
                  <a:tcPr marL="0" marR="0" marT="266700" marB="0">
                    <a:lnL w="28575">
                      <a:solidFill>
                        <a:srgbClr val="B13500"/>
                      </a:solidFill>
                      <a:prstDash val="solid"/>
                    </a:lnL>
                    <a:lnB w="28575">
                      <a:solidFill>
                        <a:srgbClr val="9BBA58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99974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B13500"/>
                      </a:solidFill>
                      <a:prstDash val="solid"/>
                    </a:lnL>
                    <a:lnR w="28575">
                      <a:solidFill>
                        <a:srgbClr val="B13500"/>
                      </a:solidFill>
                      <a:prstDash val="solid"/>
                    </a:lnR>
                    <a:lnT w="28575">
                      <a:solidFill>
                        <a:srgbClr val="B13500"/>
                      </a:solidFill>
                      <a:prstDash val="solid"/>
                    </a:lnT>
                    <a:lnB w="28575">
                      <a:solidFill>
                        <a:srgbClr val="B135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B13500"/>
                      </a:solidFill>
                      <a:prstDash val="solid"/>
                    </a:lnL>
                    <a:lnT w="28575" cap="flat" cmpd="sng" algn="ctr">
                      <a:solidFill>
                        <a:srgbClr val="9BBA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2400" spc="-35" dirty="0">
                          <a:latin typeface="Calibri"/>
                          <a:cs typeface="Calibri"/>
                        </a:rPr>
                        <a:t>КАФЕДРА</a:t>
                      </a:r>
                      <a:endParaRPr sz="2400">
                        <a:latin typeface="Calibri"/>
                        <a:cs typeface="Calibri"/>
                      </a:endParaRPr>
                    </a:p>
                    <a:p>
                      <a:pPr marL="3810" algn="ctr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2400" spc="-15" dirty="0">
                          <a:latin typeface="Calibri"/>
                          <a:cs typeface="Calibri"/>
                        </a:rPr>
                        <a:t>«Водные 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биоресурсы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24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15" dirty="0">
                          <a:latin typeface="Calibri"/>
                          <a:cs typeface="Calibri"/>
                        </a:rPr>
                        <a:t>аквакультура»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9209" marB="0">
                    <a:lnR w="28575">
                      <a:solidFill>
                        <a:srgbClr val="9BBA58"/>
                      </a:solidFill>
                      <a:prstDash val="solid"/>
                    </a:lnR>
                    <a:lnT w="28575">
                      <a:solidFill>
                        <a:srgbClr val="9BBA58"/>
                      </a:solidFill>
                      <a:prstDash val="solid"/>
                    </a:lnT>
                    <a:lnB w="28575">
                      <a:solidFill>
                        <a:srgbClr val="9BBA58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object 6"/>
          <p:cNvSpPr txBox="1"/>
          <p:nvPr/>
        </p:nvSpPr>
        <p:spPr>
          <a:xfrm>
            <a:off x="0" y="569976"/>
            <a:ext cx="7309484" cy="671338"/>
          </a:xfrm>
          <a:prstGeom prst="rect">
            <a:avLst/>
          </a:prstGeom>
          <a:solidFill>
            <a:srgbClr val="FFFFFF"/>
          </a:solidFill>
          <a:ln w="24384">
            <a:solidFill>
              <a:srgbClr val="4AACC5"/>
            </a:solidFill>
          </a:ln>
        </p:spPr>
        <p:txBody>
          <a:bodyPr vert="horz" wrap="square" lIns="0" tIns="177165" rIns="0" bIns="0" rtlCol="0">
            <a:spAutoFit/>
          </a:bodyPr>
          <a:lstStyle/>
          <a:p>
            <a:pPr marL="3810" algn="ctr">
              <a:lnSpc>
                <a:spcPct val="100000"/>
              </a:lnSpc>
              <a:spcBef>
                <a:spcPts val="1395"/>
              </a:spcBef>
            </a:pPr>
            <a:r>
              <a:rPr sz="1600" spc="-10" dirty="0">
                <a:latin typeface="Calibri"/>
                <a:cs typeface="Calibri"/>
              </a:rPr>
              <a:t>«</a:t>
            </a:r>
            <a:r>
              <a:rPr sz="1600" spc="-10" dirty="0">
                <a:latin typeface="Times New Roman"/>
                <a:cs typeface="Times New Roman"/>
              </a:rPr>
              <a:t>КАЗАНСКИЙ </a:t>
            </a:r>
            <a:r>
              <a:rPr sz="1600" spc="-15" dirty="0">
                <a:latin typeface="Times New Roman"/>
                <a:cs typeface="Times New Roman"/>
              </a:rPr>
              <a:t>ГОСУДАРСТВЕННЫЙ </a:t>
            </a:r>
            <a:r>
              <a:rPr sz="1600" dirty="0">
                <a:latin typeface="Times New Roman"/>
                <a:cs typeface="Times New Roman"/>
              </a:rPr>
              <a:t>ЭНЕРГЕТИЧЕСКИЙ</a:t>
            </a:r>
            <a:r>
              <a:rPr sz="1600" spc="-1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УНИВЕРСИТЕТ</a:t>
            </a:r>
            <a:r>
              <a:rPr sz="1600" dirty="0">
                <a:latin typeface="Calibri"/>
                <a:cs typeface="Calibri"/>
              </a:rPr>
              <a:t>»</a:t>
            </a:r>
          </a:p>
          <a:p>
            <a:pPr marL="1905" algn="ctr">
              <a:lnSpc>
                <a:spcPct val="100000"/>
              </a:lnSpc>
              <a:spcBef>
                <a:spcPts val="20"/>
              </a:spcBef>
            </a:pPr>
            <a:r>
              <a:rPr sz="1600" spc="-20" dirty="0">
                <a:latin typeface="Times New Roman"/>
                <a:cs typeface="Times New Roman"/>
              </a:rPr>
              <a:t>(ФГБОУ </a:t>
            </a:r>
            <a:r>
              <a:rPr sz="1600" dirty="0" smtClean="0">
                <a:latin typeface="Times New Roman"/>
                <a:cs typeface="Times New Roman"/>
              </a:rPr>
              <a:t>ВО</a:t>
            </a:r>
            <a:r>
              <a:rPr lang="ru-RU" sz="1600" dirty="0">
                <a:latin typeface="Times New Roman"/>
                <a:cs typeface="Times New Roman"/>
              </a:rPr>
              <a:t> «КГЭУ»</a:t>
            </a:r>
            <a:r>
              <a:rPr sz="1600" dirty="0" smtClean="0">
                <a:latin typeface="Times New Roman"/>
                <a:cs typeface="Times New Roman"/>
              </a:rPr>
              <a:t>)</a:t>
            </a:r>
            <a:endParaRPr sz="1600" dirty="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246888" y="2133600"/>
            <a:ext cx="2380488" cy="437083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382256" y="143255"/>
            <a:ext cx="1520952" cy="152400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7377683" y="1671827"/>
            <a:ext cx="1530350" cy="36893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vert="horz" wrap="square" lIns="0" tIns="35560" rIns="0" bIns="0" rtlCol="0">
            <a:spAutoFit/>
          </a:bodyPr>
          <a:lstStyle/>
          <a:p>
            <a:pPr marL="314325">
              <a:lnSpc>
                <a:spcPct val="100000"/>
              </a:lnSpc>
              <a:spcBef>
                <a:spcPts val="280"/>
              </a:spcBef>
            </a:pPr>
            <a:r>
              <a:rPr sz="1800" b="1" dirty="0">
                <a:solidFill>
                  <a:srgbClr val="0066CC"/>
                </a:solidFill>
                <a:latin typeface="Times New Roman"/>
                <a:cs typeface="Times New Roman"/>
              </a:rPr>
              <a:t>К Г Э</a:t>
            </a:r>
            <a:r>
              <a:rPr sz="1800" b="1" spc="120" dirty="0">
                <a:solidFill>
                  <a:srgbClr val="0066CC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0066CC"/>
                </a:solidFill>
                <a:latin typeface="Times New Roman"/>
                <a:cs typeface="Times New Roman"/>
              </a:rPr>
              <a:t>У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785103" y="356615"/>
            <a:ext cx="2877311" cy="38374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5785103" y="4428744"/>
            <a:ext cx="3002280" cy="1661160"/>
          </a:xfrm>
          <a:prstGeom prst="rect">
            <a:avLst/>
          </a:prstGeom>
          <a:solidFill>
            <a:srgbClr val="EBF0DE"/>
          </a:solidFill>
        </p:spPr>
        <p:txBody>
          <a:bodyPr vert="horz" wrap="square" lIns="0" tIns="48895" rIns="0" bIns="0" rtlCol="0">
            <a:spAutoFit/>
          </a:bodyPr>
          <a:lstStyle/>
          <a:p>
            <a:pPr marL="1036319" marR="186690" indent="-728980">
              <a:lnSpc>
                <a:spcPct val="100000"/>
              </a:lnSpc>
              <a:spcBef>
                <a:spcPts val="385"/>
              </a:spcBef>
            </a:pPr>
            <a:r>
              <a:rPr sz="1400" b="1" spc="-25" dirty="0">
                <a:latin typeface="Times New Roman"/>
                <a:cs typeface="Times New Roman"/>
              </a:rPr>
              <a:t>Руководитель </a:t>
            </a:r>
            <a:r>
              <a:rPr sz="1400" b="1" spc="-15" dirty="0">
                <a:latin typeface="Times New Roman"/>
                <a:cs typeface="Times New Roman"/>
              </a:rPr>
              <a:t>образовательной  </a:t>
            </a:r>
            <a:r>
              <a:rPr sz="1400" b="1" spc="-10" dirty="0">
                <a:latin typeface="Times New Roman"/>
                <a:cs typeface="Times New Roman"/>
              </a:rPr>
              <a:t>программы</a:t>
            </a:r>
            <a:endParaRPr sz="1400">
              <a:latin typeface="Times New Roman"/>
              <a:cs typeface="Times New Roman"/>
            </a:endParaRPr>
          </a:p>
          <a:p>
            <a:pPr marL="676910">
              <a:lnSpc>
                <a:spcPct val="100000"/>
              </a:lnSpc>
            </a:pPr>
            <a:r>
              <a:rPr sz="1400" b="1" spc="-10" dirty="0">
                <a:latin typeface="Times New Roman"/>
                <a:cs typeface="Times New Roman"/>
              </a:rPr>
              <a:t>КАЛАЙДА</a:t>
            </a:r>
            <a:r>
              <a:rPr sz="1400" b="1" spc="20" dirty="0">
                <a:latin typeface="Times New Roman"/>
                <a:cs typeface="Times New Roman"/>
              </a:rPr>
              <a:t> </a:t>
            </a:r>
            <a:r>
              <a:rPr sz="1400" b="1" spc="-5" dirty="0">
                <a:latin typeface="Times New Roman"/>
                <a:cs typeface="Times New Roman"/>
              </a:rPr>
              <a:t>МАРИНА</a:t>
            </a:r>
            <a:endParaRPr sz="1400">
              <a:latin typeface="Times New Roman"/>
              <a:cs typeface="Times New Roman"/>
            </a:endParaRPr>
          </a:p>
          <a:p>
            <a:pPr marL="289560" marR="169545" indent="30480">
              <a:lnSpc>
                <a:spcPct val="100000"/>
              </a:lnSpc>
              <a:spcBef>
                <a:spcPts val="5"/>
              </a:spcBef>
            </a:pPr>
            <a:r>
              <a:rPr sz="1400" b="1" spc="-10" dirty="0">
                <a:latin typeface="Times New Roman"/>
                <a:cs typeface="Times New Roman"/>
              </a:rPr>
              <a:t>ЛЬВОВНА, </a:t>
            </a:r>
            <a:r>
              <a:rPr sz="1400" b="1" spc="-5" dirty="0">
                <a:latin typeface="Times New Roman"/>
                <a:cs typeface="Times New Roman"/>
              </a:rPr>
              <a:t>д.б.н., </a:t>
            </a:r>
            <a:r>
              <a:rPr sz="1400" b="1" spc="-10" dirty="0">
                <a:latin typeface="Times New Roman"/>
                <a:cs typeface="Times New Roman"/>
              </a:rPr>
              <a:t>профессор,  </a:t>
            </a:r>
            <a:r>
              <a:rPr sz="1400" b="1" spc="-15" dirty="0">
                <a:latin typeface="Times New Roman"/>
                <a:cs typeface="Times New Roman"/>
              </a:rPr>
              <a:t>заведующая </a:t>
            </a:r>
            <a:r>
              <a:rPr sz="1400" b="1" spc="-20" dirty="0">
                <a:latin typeface="Times New Roman"/>
                <a:cs typeface="Times New Roman"/>
              </a:rPr>
              <a:t>кафедрой «Водные  </a:t>
            </a:r>
            <a:r>
              <a:rPr sz="1400" b="1" spc="-10" dirty="0">
                <a:latin typeface="Times New Roman"/>
                <a:cs typeface="Times New Roman"/>
              </a:rPr>
              <a:t>биоресурсы </a:t>
            </a:r>
            <a:r>
              <a:rPr sz="1400" b="1" spc="-5" dirty="0">
                <a:latin typeface="Times New Roman"/>
                <a:cs typeface="Times New Roman"/>
              </a:rPr>
              <a:t>и</a:t>
            </a:r>
            <a:r>
              <a:rPr sz="1400" b="1" spc="60" dirty="0">
                <a:latin typeface="Times New Roman"/>
                <a:cs typeface="Times New Roman"/>
              </a:rPr>
              <a:t> </a:t>
            </a:r>
            <a:r>
              <a:rPr sz="1400" b="1" spc="-20" dirty="0">
                <a:latin typeface="Times New Roman"/>
                <a:cs typeface="Times New Roman"/>
              </a:rPr>
              <a:t>аквакультура»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13359" y="286511"/>
            <a:ext cx="4788535" cy="6002020"/>
          </a:xfrm>
          <a:custGeom>
            <a:avLst/>
            <a:gdLst/>
            <a:ahLst/>
            <a:cxnLst/>
            <a:rect l="l" t="t" r="r" b="b"/>
            <a:pathLst>
              <a:path w="4788535" h="6002020">
                <a:moveTo>
                  <a:pt x="0" y="6001512"/>
                </a:moveTo>
                <a:lnTo>
                  <a:pt x="4788408" y="6001512"/>
                </a:lnTo>
                <a:lnTo>
                  <a:pt x="4788408" y="0"/>
                </a:lnTo>
                <a:lnTo>
                  <a:pt x="0" y="0"/>
                </a:lnTo>
                <a:lnTo>
                  <a:pt x="0" y="6001512"/>
                </a:lnTo>
                <a:close/>
              </a:path>
            </a:pathLst>
          </a:custGeom>
          <a:solidFill>
            <a:srgbClr val="EBF0D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708456" y="339090"/>
            <a:ext cx="3797300" cy="14890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5080" algn="ctr">
              <a:lnSpc>
                <a:spcPct val="100000"/>
              </a:lnSpc>
              <a:spcBef>
                <a:spcPts val="100"/>
              </a:spcBef>
            </a:pPr>
            <a:r>
              <a:rPr sz="2400" spc="-5" dirty="0"/>
              <a:t>На </a:t>
            </a:r>
            <a:r>
              <a:rPr sz="2400" spc="-15" dirty="0"/>
              <a:t>кафедре </a:t>
            </a:r>
            <a:r>
              <a:rPr sz="2400" spc="-20" dirty="0"/>
              <a:t>ВБА </a:t>
            </a:r>
            <a:r>
              <a:rPr sz="2400" spc="-10" dirty="0"/>
              <a:t>реализуется  образовательная </a:t>
            </a:r>
            <a:r>
              <a:rPr sz="2400" spc="-5" dirty="0"/>
              <a:t>программа  </a:t>
            </a:r>
            <a:r>
              <a:rPr sz="2400" spc="-15" dirty="0"/>
              <a:t>бакалавриата </a:t>
            </a:r>
            <a:r>
              <a:rPr sz="2400" dirty="0"/>
              <a:t>по  </a:t>
            </a:r>
            <a:r>
              <a:rPr sz="2400" b="1" spc="-10" dirty="0">
                <a:latin typeface="Times New Roman"/>
                <a:cs typeface="Times New Roman"/>
              </a:rPr>
              <a:t>направлению</a:t>
            </a:r>
            <a:r>
              <a:rPr sz="2400" b="1" spc="-25" dirty="0">
                <a:latin typeface="Times New Roman"/>
                <a:cs typeface="Times New Roman"/>
              </a:rPr>
              <a:t> </a:t>
            </a:r>
            <a:r>
              <a:rPr sz="2400" b="1" spc="-30" dirty="0">
                <a:latin typeface="Times New Roman"/>
                <a:cs typeface="Times New Roman"/>
              </a:rPr>
              <a:t>подготовки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60984" y="1802638"/>
            <a:ext cx="4493260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65175" marR="5080" indent="-75311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Times New Roman"/>
                <a:cs typeface="Times New Roman"/>
              </a:rPr>
              <a:t>35.03.08 </a:t>
            </a:r>
            <a:r>
              <a:rPr sz="2400" b="1" spc="-10" dirty="0">
                <a:latin typeface="Times New Roman"/>
                <a:cs typeface="Times New Roman"/>
              </a:rPr>
              <a:t>«Водные</a:t>
            </a:r>
            <a:r>
              <a:rPr sz="2400" b="1" spc="-85" dirty="0">
                <a:latin typeface="Times New Roman"/>
                <a:cs typeface="Times New Roman"/>
              </a:rPr>
              <a:t> </a:t>
            </a:r>
            <a:r>
              <a:rPr sz="2400" b="1" spc="-5" dirty="0">
                <a:latin typeface="Times New Roman"/>
                <a:cs typeface="Times New Roman"/>
              </a:rPr>
              <a:t>биологические  ресурсы» </a:t>
            </a:r>
            <a:r>
              <a:rPr sz="2400" b="1" dirty="0">
                <a:latin typeface="Times New Roman"/>
                <a:cs typeface="Times New Roman"/>
              </a:rPr>
              <a:t>, </a:t>
            </a:r>
            <a:r>
              <a:rPr sz="2400" b="1" spc="-5" dirty="0">
                <a:latin typeface="Times New Roman"/>
                <a:cs typeface="Times New Roman"/>
              </a:rPr>
              <a:t>профиль </a:t>
            </a:r>
            <a:r>
              <a:rPr sz="2400" b="1" dirty="0">
                <a:latin typeface="Times New Roman"/>
                <a:cs typeface="Times New Roman"/>
              </a:rPr>
              <a:t>–</a:t>
            </a:r>
            <a:endParaRPr sz="2400">
              <a:latin typeface="Times New Roman"/>
              <a:cs typeface="Times New Roman"/>
            </a:endParaRPr>
          </a:p>
          <a:p>
            <a:pPr marL="1219835">
              <a:lnSpc>
                <a:spcPct val="100000"/>
              </a:lnSpc>
            </a:pPr>
            <a:r>
              <a:rPr sz="2400" b="1" spc="-20" dirty="0">
                <a:latin typeface="Times New Roman"/>
                <a:cs typeface="Times New Roman"/>
              </a:rPr>
              <a:t>Аквакультура.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95680" y="3632454"/>
            <a:ext cx="4018915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5080" algn="ctr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Times New Roman"/>
                <a:cs typeface="Times New Roman"/>
              </a:rPr>
              <a:t>Продолжительность</a:t>
            </a:r>
            <a:r>
              <a:rPr sz="2400" spc="-80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обучения:  </a:t>
            </a:r>
            <a:r>
              <a:rPr sz="2400" dirty="0">
                <a:latin typeface="Times New Roman"/>
                <a:cs typeface="Times New Roman"/>
              </a:rPr>
              <a:t>4 </a:t>
            </a:r>
            <a:r>
              <a:rPr sz="2400" spc="-40" dirty="0">
                <a:latin typeface="Times New Roman"/>
                <a:cs typeface="Times New Roman"/>
              </a:rPr>
              <a:t>года </a:t>
            </a:r>
            <a:r>
              <a:rPr sz="2400" dirty="0">
                <a:latin typeface="Times New Roman"/>
                <a:cs typeface="Times New Roman"/>
              </a:rPr>
              <a:t>– </a:t>
            </a:r>
            <a:r>
              <a:rPr sz="2400" spc="-20" dirty="0">
                <a:latin typeface="Times New Roman"/>
                <a:cs typeface="Times New Roman"/>
              </a:rPr>
              <a:t>очная</a:t>
            </a:r>
            <a:r>
              <a:rPr sz="2400" spc="45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форма</a:t>
            </a:r>
            <a:endParaRPr sz="2400">
              <a:latin typeface="Times New Roman"/>
              <a:cs typeface="Times New Roman"/>
            </a:endParaRPr>
          </a:p>
          <a:p>
            <a:pPr marL="3810" algn="ctr">
              <a:lnSpc>
                <a:spcPct val="100000"/>
              </a:lnSpc>
            </a:pPr>
            <a:r>
              <a:rPr sz="2400" dirty="0">
                <a:latin typeface="Times New Roman"/>
                <a:cs typeface="Times New Roman"/>
              </a:rPr>
              <a:t>5 </a:t>
            </a:r>
            <a:r>
              <a:rPr sz="2400" spc="-5" dirty="0">
                <a:latin typeface="Times New Roman"/>
                <a:cs typeface="Times New Roman"/>
              </a:rPr>
              <a:t>лет </a:t>
            </a:r>
            <a:r>
              <a:rPr sz="2400" dirty="0">
                <a:latin typeface="Times New Roman"/>
                <a:cs typeface="Times New Roman"/>
              </a:rPr>
              <a:t>– </a:t>
            </a:r>
            <a:r>
              <a:rPr sz="2400" spc="-15" dirty="0">
                <a:latin typeface="Times New Roman"/>
                <a:cs typeface="Times New Roman"/>
              </a:rPr>
              <a:t>заочная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форма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010208" y="5096002"/>
            <a:ext cx="3196590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08610" marR="298450" indent="615315">
              <a:lnSpc>
                <a:spcPct val="100000"/>
              </a:lnSpc>
              <a:spcBef>
                <a:spcPts val="100"/>
              </a:spcBef>
            </a:pPr>
            <a:r>
              <a:rPr sz="2400" spc="-15" dirty="0">
                <a:latin typeface="Times New Roman"/>
                <a:cs typeface="Times New Roman"/>
              </a:rPr>
              <a:t>Контакты:  </a:t>
            </a:r>
            <a:r>
              <a:rPr sz="2400" spc="-30" dirty="0">
                <a:latin typeface="Times New Roman"/>
                <a:cs typeface="Times New Roman"/>
              </a:rPr>
              <a:t>Тел: </a:t>
            </a:r>
            <a:r>
              <a:rPr sz="2400" spc="-5" dirty="0">
                <a:latin typeface="Times New Roman"/>
                <a:cs typeface="Times New Roman"/>
              </a:rPr>
              <a:t>8(843)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5194353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400" spc="-5" dirty="0">
                <a:latin typeface="Times New Roman"/>
                <a:cs typeface="Times New Roman"/>
              </a:rPr>
              <a:t>E-mail: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  <a:hlinkClick r:id="rId3"/>
              </a:rPr>
              <a:t>vbakgeu@mail.ru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115" y="66260"/>
            <a:ext cx="9026885" cy="66393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35822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99872" y="569976"/>
            <a:ext cx="8144509" cy="2266005"/>
          </a:xfrm>
          <a:prstGeom prst="rect">
            <a:avLst/>
          </a:prstGeom>
          <a:solidFill>
            <a:srgbClr val="EBF0DE"/>
          </a:solidFill>
        </p:spPr>
        <p:txBody>
          <a:bodyPr vert="horz" wrap="square" lIns="0" tIns="49530" rIns="0" bIns="0" rtlCol="0">
            <a:spAutoFit/>
          </a:bodyPr>
          <a:lstStyle/>
          <a:p>
            <a:pPr marL="91440" marR="81280" indent="450850" algn="just">
              <a:lnSpc>
                <a:spcPct val="100000"/>
              </a:lnSpc>
              <a:spcBef>
                <a:spcPts val="390"/>
              </a:spcBef>
            </a:pPr>
            <a:r>
              <a:rPr sz="1600" dirty="0">
                <a:latin typeface="Times New Roman"/>
                <a:cs typeface="Times New Roman"/>
              </a:rPr>
              <a:t>Набор </a:t>
            </a:r>
            <a:r>
              <a:rPr sz="1600" spc="-25" dirty="0">
                <a:latin typeface="Times New Roman"/>
                <a:cs typeface="Times New Roman"/>
              </a:rPr>
              <a:t>студентов </a:t>
            </a:r>
            <a:r>
              <a:rPr sz="1600" spc="-5" dirty="0">
                <a:latin typeface="Times New Roman"/>
                <a:cs typeface="Times New Roman"/>
              </a:rPr>
              <a:t>ведется </a:t>
            </a:r>
            <a:r>
              <a:rPr sz="1600" spc="5" dirty="0" err="1">
                <a:latin typeface="Times New Roman"/>
                <a:cs typeface="Times New Roman"/>
              </a:rPr>
              <a:t>на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lang="ru-RU" sz="1600" spc="5" dirty="0">
                <a:latin typeface="Times New Roman"/>
                <a:cs typeface="Times New Roman"/>
              </a:rPr>
              <a:t>бюджетной </a:t>
            </a:r>
            <a:r>
              <a:rPr lang="ru-RU" sz="1600" spc="5" dirty="0" smtClean="0">
                <a:latin typeface="Times New Roman"/>
                <a:cs typeface="Times New Roman"/>
              </a:rPr>
              <a:t>(25 мест на 2021 г) и </a:t>
            </a:r>
            <a:r>
              <a:rPr sz="1600" spc="-10" dirty="0" err="1">
                <a:latin typeface="Times New Roman"/>
                <a:cs typeface="Times New Roman"/>
              </a:rPr>
              <a:t>платной</a:t>
            </a:r>
            <a:r>
              <a:rPr sz="1600" spc="-10" dirty="0">
                <a:latin typeface="Times New Roman"/>
                <a:cs typeface="Times New Roman"/>
              </a:rPr>
              <a:t> </a:t>
            </a:r>
            <a:r>
              <a:rPr sz="1600" spc="5" dirty="0">
                <a:latin typeface="Times New Roman"/>
                <a:cs typeface="Times New Roman"/>
              </a:rPr>
              <a:t>основе на </a:t>
            </a:r>
            <a:r>
              <a:rPr sz="1600" spc="-20" dirty="0" err="1">
                <a:latin typeface="Times New Roman"/>
                <a:cs typeface="Times New Roman"/>
              </a:rPr>
              <a:t>очную</a:t>
            </a:r>
            <a:r>
              <a:rPr sz="1600" spc="-20" dirty="0">
                <a:latin typeface="Times New Roman"/>
                <a:cs typeface="Times New Roman"/>
              </a:rPr>
              <a:t> </a:t>
            </a:r>
            <a:r>
              <a:rPr lang="ru-RU" sz="1600" spc="-20" dirty="0">
                <a:latin typeface="Times New Roman"/>
                <a:cs typeface="Times New Roman"/>
              </a:rPr>
              <a:t>форму обучения и на платной основе на </a:t>
            </a:r>
            <a:r>
              <a:rPr sz="1600" spc="-10" dirty="0" err="1">
                <a:latin typeface="Times New Roman"/>
                <a:cs typeface="Times New Roman"/>
              </a:rPr>
              <a:t>заочную</a:t>
            </a:r>
            <a:r>
              <a:rPr sz="1600" spc="-10" dirty="0">
                <a:latin typeface="Times New Roman"/>
                <a:cs typeface="Times New Roman"/>
              </a:rPr>
              <a:t> </a:t>
            </a:r>
            <a:r>
              <a:rPr sz="1600" spc="-5" dirty="0" err="1">
                <a:latin typeface="Times New Roman"/>
                <a:cs typeface="Times New Roman"/>
              </a:rPr>
              <a:t>форм</a:t>
            </a:r>
            <a:r>
              <a:rPr lang="ru-RU" sz="1600" spc="-5" dirty="0">
                <a:latin typeface="Times New Roman"/>
                <a:cs typeface="Times New Roman"/>
              </a:rPr>
              <a:t>у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обучения.  </a:t>
            </a:r>
            <a:r>
              <a:rPr sz="1600" spc="-15" dirty="0">
                <a:latin typeface="Times New Roman"/>
                <a:cs typeface="Times New Roman"/>
              </a:rPr>
              <a:t>Возможно </a:t>
            </a:r>
            <a:r>
              <a:rPr sz="1600" dirty="0">
                <a:latin typeface="Times New Roman"/>
                <a:cs typeface="Times New Roman"/>
              </a:rPr>
              <a:t>поступление </a:t>
            </a:r>
            <a:r>
              <a:rPr sz="1600" spc="5" dirty="0">
                <a:latin typeface="Times New Roman"/>
                <a:cs typeface="Times New Roman"/>
              </a:rPr>
              <a:t>на </a:t>
            </a:r>
            <a:r>
              <a:rPr sz="1600" spc="-5" dirty="0">
                <a:latin typeface="Times New Roman"/>
                <a:cs typeface="Times New Roman"/>
              </a:rPr>
              <a:t>условиях </a:t>
            </a:r>
            <a:r>
              <a:rPr sz="1600" spc="-10" dirty="0">
                <a:latin typeface="Times New Roman"/>
                <a:cs typeface="Times New Roman"/>
              </a:rPr>
              <a:t>целевого </a:t>
            </a:r>
            <a:r>
              <a:rPr sz="1600" dirty="0">
                <a:latin typeface="Times New Roman"/>
                <a:cs typeface="Times New Roman"/>
              </a:rPr>
              <a:t>приема, </a:t>
            </a:r>
            <a:r>
              <a:rPr sz="1600" spc="-5" dirty="0">
                <a:latin typeface="Times New Roman"/>
                <a:cs typeface="Times New Roman"/>
              </a:rPr>
              <a:t>целевой </a:t>
            </a:r>
            <a:r>
              <a:rPr sz="1600" spc="-15" dirty="0">
                <a:latin typeface="Times New Roman"/>
                <a:cs typeface="Times New Roman"/>
              </a:rPr>
              <a:t>подготовки </a:t>
            </a:r>
            <a:r>
              <a:rPr sz="1600" spc="5" dirty="0">
                <a:latin typeface="Times New Roman"/>
                <a:cs typeface="Times New Roman"/>
              </a:rPr>
              <a:t>по </a:t>
            </a:r>
            <a:r>
              <a:rPr sz="1600" spc="-10" dirty="0">
                <a:latin typeface="Times New Roman"/>
                <a:cs typeface="Times New Roman"/>
              </a:rPr>
              <a:t>договору </a:t>
            </a:r>
            <a:r>
              <a:rPr sz="1600" dirty="0">
                <a:latin typeface="Times New Roman"/>
                <a:cs typeface="Times New Roman"/>
              </a:rPr>
              <a:t>с  </a:t>
            </a:r>
            <a:r>
              <a:rPr sz="1600" spc="-5" dirty="0">
                <a:latin typeface="Times New Roman"/>
                <a:cs typeface="Times New Roman"/>
              </a:rPr>
              <a:t>профильной </a:t>
            </a:r>
            <a:r>
              <a:rPr sz="1600" dirty="0">
                <a:latin typeface="Times New Roman"/>
                <a:cs typeface="Times New Roman"/>
              </a:rPr>
              <a:t>организацией. </a:t>
            </a:r>
            <a:r>
              <a:rPr sz="1600" spc="-15" dirty="0">
                <a:latin typeface="Times New Roman"/>
                <a:cs typeface="Times New Roman"/>
              </a:rPr>
              <a:t>Обучение </a:t>
            </a:r>
            <a:r>
              <a:rPr sz="1600" spc="-5" dirty="0">
                <a:latin typeface="Times New Roman"/>
                <a:cs typeface="Times New Roman"/>
              </a:rPr>
              <a:t>ведется </a:t>
            </a:r>
            <a:r>
              <a:rPr sz="1600" dirty="0">
                <a:latin typeface="Times New Roman"/>
                <a:cs typeface="Times New Roman"/>
              </a:rPr>
              <a:t>на </a:t>
            </a:r>
            <a:r>
              <a:rPr sz="1600" spc="-20" dirty="0">
                <a:latin typeface="Times New Roman"/>
                <a:cs typeface="Times New Roman"/>
              </a:rPr>
              <a:t>русском</a:t>
            </a:r>
            <a:r>
              <a:rPr sz="1600" spc="2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языке</a:t>
            </a:r>
            <a:endParaRPr sz="1600" dirty="0">
              <a:latin typeface="Times New Roman"/>
              <a:cs typeface="Times New Roman"/>
            </a:endParaRPr>
          </a:p>
          <a:p>
            <a:pPr marL="542925" algn="just">
              <a:lnSpc>
                <a:spcPct val="100000"/>
              </a:lnSpc>
            </a:pPr>
            <a:r>
              <a:rPr sz="1600" dirty="0">
                <a:latin typeface="Times New Roman"/>
                <a:cs typeface="Times New Roman"/>
              </a:rPr>
              <a:t>Для </a:t>
            </a:r>
            <a:r>
              <a:rPr sz="1600" b="1" spc="-10" dirty="0">
                <a:latin typeface="Times New Roman"/>
                <a:cs typeface="Times New Roman"/>
              </a:rPr>
              <a:t>обучения </a:t>
            </a:r>
            <a:r>
              <a:rPr sz="1600" b="1" dirty="0">
                <a:latin typeface="Times New Roman"/>
                <a:cs typeface="Times New Roman"/>
              </a:rPr>
              <a:t>в </a:t>
            </a:r>
            <a:r>
              <a:rPr sz="1600" b="1" spc="-5" dirty="0">
                <a:latin typeface="Times New Roman"/>
                <a:cs typeface="Times New Roman"/>
              </a:rPr>
              <a:t>бакалавриате </a:t>
            </a:r>
            <a:r>
              <a:rPr sz="1600" dirty="0">
                <a:latin typeface="Times New Roman"/>
                <a:cs typeface="Times New Roman"/>
              </a:rPr>
              <a:t>- выпускники </a:t>
            </a:r>
            <a:r>
              <a:rPr sz="1600" spc="-25" dirty="0">
                <a:latin typeface="Times New Roman"/>
                <a:cs typeface="Times New Roman"/>
              </a:rPr>
              <a:t>школ </a:t>
            </a:r>
            <a:r>
              <a:rPr sz="1600" spc="-10" dirty="0">
                <a:latin typeface="Times New Roman"/>
                <a:cs typeface="Times New Roman"/>
              </a:rPr>
              <a:t>поступают </a:t>
            </a:r>
            <a:r>
              <a:rPr sz="1600" dirty="0">
                <a:latin typeface="Times New Roman"/>
                <a:cs typeface="Times New Roman"/>
              </a:rPr>
              <a:t>по </a:t>
            </a:r>
            <a:r>
              <a:rPr sz="1600" spc="-15" dirty="0">
                <a:latin typeface="Times New Roman"/>
                <a:cs typeface="Times New Roman"/>
              </a:rPr>
              <a:t>результатам</a:t>
            </a:r>
            <a:r>
              <a:rPr sz="1600" spc="14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ЕГЭ:</a:t>
            </a:r>
          </a:p>
          <a:p>
            <a:pPr marL="91440" algn="just">
              <a:lnSpc>
                <a:spcPct val="100000"/>
              </a:lnSpc>
            </a:pPr>
            <a:r>
              <a:rPr sz="1600" spc="-10" dirty="0">
                <a:latin typeface="Times New Roman"/>
                <a:cs typeface="Times New Roman"/>
              </a:rPr>
              <a:t>Биология, </a:t>
            </a:r>
            <a:r>
              <a:rPr sz="1600" spc="-15" dirty="0" err="1">
                <a:latin typeface="Times New Roman"/>
                <a:cs typeface="Times New Roman"/>
              </a:rPr>
              <a:t>Математика</a:t>
            </a:r>
            <a:r>
              <a:rPr lang="ru-RU" sz="1600" spc="-15" dirty="0">
                <a:latin typeface="Times New Roman"/>
                <a:cs typeface="Times New Roman"/>
              </a:rPr>
              <a:t> (Химия)</a:t>
            </a:r>
            <a:r>
              <a:rPr sz="1600" spc="-5" dirty="0">
                <a:latin typeface="Times New Roman"/>
                <a:cs typeface="Times New Roman"/>
              </a:rPr>
              <a:t>, Русский</a:t>
            </a:r>
            <a:r>
              <a:rPr sz="1600" spc="10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язык</a:t>
            </a:r>
          </a:p>
          <a:p>
            <a:pPr marL="91440" marR="78105" indent="450850" algn="just">
              <a:lnSpc>
                <a:spcPct val="100000"/>
              </a:lnSpc>
              <a:spcBef>
                <a:spcPts val="5"/>
              </a:spcBef>
            </a:pPr>
            <a:r>
              <a:rPr sz="1600" dirty="0">
                <a:latin typeface="Times New Roman"/>
                <a:cs typeface="Times New Roman"/>
              </a:rPr>
              <a:t>Выпускники </a:t>
            </a:r>
            <a:r>
              <a:rPr sz="1600" spc="-5" dirty="0">
                <a:latin typeface="Times New Roman"/>
                <a:cs typeface="Times New Roman"/>
              </a:rPr>
              <a:t>учреждений </a:t>
            </a:r>
            <a:r>
              <a:rPr sz="1600" spc="-10" dirty="0">
                <a:latin typeface="Times New Roman"/>
                <a:cs typeface="Times New Roman"/>
              </a:rPr>
              <a:t>среднего </a:t>
            </a:r>
            <a:r>
              <a:rPr sz="1600" dirty="0">
                <a:latin typeface="Times New Roman"/>
                <a:cs typeface="Times New Roman"/>
              </a:rPr>
              <a:t>профессионального </a:t>
            </a:r>
            <a:r>
              <a:rPr sz="1600" spc="-5" dirty="0">
                <a:latin typeface="Times New Roman"/>
                <a:cs typeface="Times New Roman"/>
              </a:rPr>
              <a:t>образования </a:t>
            </a:r>
            <a:r>
              <a:rPr sz="1600" spc="-10" dirty="0">
                <a:latin typeface="Times New Roman"/>
                <a:cs typeface="Times New Roman"/>
              </a:rPr>
              <a:t>(СПО)  </a:t>
            </a:r>
            <a:r>
              <a:rPr sz="1600" spc="-5" dirty="0">
                <a:latin typeface="Times New Roman"/>
                <a:cs typeface="Times New Roman"/>
              </a:rPr>
              <a:t>поступают </a:t>
            </a:r>
            <a:r>
              <a:rPr sz="1600" dirty="0">
                <a:latin typeface="Times New Roman"/>
                <a:cs typeface="Times New Roman"/>
              </a:rPr>
              <a:t>в КГЭУ по </a:t>
            </a:r>
            <a:r>
              <a:rPr sz="1600" spc="-20" dirty="0">
                <a:latin typeface="Times New Roman"/>
                <a:cs typeface="Times New Roman"/>
              </a:rPr>
              <a:t>результатам </a:t>
            </a:r>
            <a:r>
              <a:rPr sz="1600" dirty="0">
                <a:latin typeface="Times New Roman"/>
                <a:cs typeface="Times New Roman"/>
              </a:rPr>
              <a:t>внутренних </a:t>
            </a:r>
            <a:r>
              <a:rPr sz="1600" spc="-5" dirty="0">
                <a:latin typeface="Times New Roman"/>
                <a:cs typeface="Times New Roman"/>
              </a:rPr>
              <a:t>экзаменов (сроки </a:t>
            </a:r>
            <a:r>
              <a:rPr sz="1600" spc="-15" dirty="0">
                <a:latin typeface="Times New Roman"/>
                <a:cs typeface="Times New Roman"/>
              </a:rPr>
              <a:t>можно </a:t>
            </a:r>
            <a:r>
              <a:rPr sz="1600" spc="-10" dirty="0">
                <a:latin typeface="Times New Roman"/>
                <a:cs typeface="Times New Roman"/>
              </a:rPr>
              <a:t>уточнить на </a:t>
            </a:r>
            <a:r>
              <a:rPr sz="1600" spc="5" dirty="0">
                <a:latin typeface="Times New Roman"/>
                <a:cs typeface="Times New Roman"/>
              </a:rPr>
              <a:t>сайте  </a:t>
            </a:r>
            <a:r>
              <a:rPr sz="1600" dirty="0">
                <a:latin typeface="Times New Roman"/>
                <a:cs typeface="Times New Roman"/>
              </a:rPr>
              <a:t>КГЭУ в </a:t>
            </a:r>
            <a:r>
              <a:rPr sz="1600" spc="-10" dirty="0">
                <a:latin typeface="Times New Roman"/>
                <a:cs typeface="Times New Roman"/>
              </a:rPr>
              <a:t>разделе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spc="-15" dirty="0">
                <a:latin typeface="Times New Roman"/>
                <a:cs typeface="Times New Roman"/>
              </a:rPr>
              <a:t>«Абитуриенту»).</a:t>
            </a:r>
            <a:endParaRPr sz="1600" dirty="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65175" y="3168777"/>
            <a:ext cx="7813040" cy="8489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5080" indent="-3810" algn="ctr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latin typeface="Times New Roman"/>
                <a:cs typeface="Times New Roman"/>
              </a:rPr>
              <a:t>После получения квалификации </a:t>
            </a:r>
            <a:r>
              <a:rPr sz="1800" b="1" spc="-5" dirty="0">
                <a:latin typeface="Times New Roman"/>
                <a:cs typeface="Times New Roman"/>
              </a:rPr>
              <a:t>«бакалавр» </a:t>
            </a:r>
            <a:r>
              <a:rPr sz="1800" b="1" spc="-30" dirty="0">
                <a:latin typeface="Times New Roman"/>
                <a:cs typeface="Times New Roman"/>
              </a:rPr>
              <a:t>может </a:t>
            </a:r>
            <a:r>
              <a:rPr sz="1800" b="1" spc="-10" dirty="0">
                <a:latin typeface="Times New Roman"/>
                <a:cs typeface="Times New Roman"/>
              </a:rPr>
              <a:t>быть </a:t>
            </a:r>
            <a:r>
              <a:rPr sz="1800" b="1" spc="-20" dirty="0">
                <a:latin typeface="Times New Roman"/>
                <a:cs typeface="Times New Roman"/>
              </a:rPr>
              <a:t>продолжено  </a:t>
            </a:r>
            <a:r>
              <a:rPr sz="1800" b="1" spc="-15" dirty="0">
                <a:latin typeface="Times New Roman"/>
                <a:cs typeface="Times New Roman"/>
              </a:rPr>
              <a:t>обучение </a:t>
            </a:r>
            <a:r>
              <a:rPr sz="1800" b="1" dirty="0">
                <a:latin typeface="Times New Roman"/>
                <a:cs typeface="Times New Roman"/>
              </a:rPr>
              <a:t>в </a:t>
            </a:r>
            <a:r>
              <a:rPr sz="1800" b="1" spc="-20" dirty="0">
                <a:latin typeface="Times New Roman"/>
                <a:cs typeface="Times New Roman"/>
              </a:rPr>
              <a:t>магистратуре </a:t>
            </a:r>
            <a:r>
              <a:rPr sz="1800" b="1" spc="-5" dirty="0">
                <a:latin typeface="Times New Roman"/>
                <a:cs typeface="Times New Roman"/>
              </a:rPr>
              <a:t>по </a:t>
            </a:r>
            <a:r>
              <a:rPr sz="1800" b="1" spc="-15" dirty="0">
                <a:latin typeface="Times New Roman"/>
                <a:cs typeface="Times New Roman"/>
              </a:rPr>
              <a:t>направлению </a:t>
            </a:r>
            <a:r>
              <a:rPr sz="1800" b="1" spc="-30" dirty="0">
                <a:latin typeface="Times New Roman"/>
                <a:cs typeface="Times New Roman"/>
              </a:rPr>
              <a:t>подготовки </a:t>
            </a:r>
            <a:r>
              <a:rPr sz="1800" b="1" spc="-10" dirty="0">
                <a:latin typeface="Times New Roman"/>
                <a:cs typeface="Times New Roman"/>
              </a:rPr>
              <a:t>«Водные биоресурсы  </a:t>
            </a:r>
            <a:r>
              <a:rPr sz="1800" b="1" dirty="0">
                <a:latin typeface="Times New Roman"/>
                <a:cs typeface="Times New Roman"/>
              </a:rPr>
              <a:t>и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b="1" spc="-20" dirty="0">
                <a:latin typeface="Times New Roman"/>
                <a:cs typeface="Times New Roman"/>
              </a:rPr>
              <a:t>аквакультура».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99872" y="4642103"/>
            <a:ext cx="8144509" cy="1816735"/>
          </a:xfrm>
          <a:prstGeom prst="rect">
            <a:avLst/>
          </a:prstGeom>
          <a:solidFill>
            <a:srgbClr val="EBF0DE"/>
          </a:solidFill>
        </p:spPr>
        <p:txBody>
          <a:bodyPr vert="horz" wrap="square" lIns="0" tIns="50165" rIns="0" bIns="0" rtlCol="0">
            <a:spAutoFit/>
          </a:bodyPr>
          <a:lstStyle/>
          <a:p>
            <a:pPr marL="91440" marR="77470" indent="271145" algn="just">
              <a:lnSpc>
                <a:spcPct val="100000"/>
              </a:lnSpc>
              <a:spcBef>
                <a:spcPts val="395"/>
              </a:spcBef>
            </a:pPr>
            <a:r>
              <a:rPr sz="1600" dirty="0">
                <a:latin typeface="Times New Roman"/>
                <a:cs typeface="Times New Roman"/>
              </a:rPr>
              <a:t>Реализация </a:t>
            </a:r>
            <a:r>
              <a:rPr sz="1600" spc="-10" dirty="0">
                <a:latin typeface="Times New Roman"/>
                <a:cs typeface="Times New Roman"/>
              </a:rPr>
              <a:t>образовательных </a:t>
            </a:r>
            <a:r>
              <a:rPr sz="1600" spc="-5" dirty="0">
                <a:latin typeface="Times New Roman"/>
                <a:cs typeface="Times New Roman"/>
              </a:rPr>
              <a:t>программ </a:t>
            </a:r>
            <a:r>
              <a:rPr sz="1600" dirty="0">
                <a:latin typeface="Times New Roman"/>
                <a:cs typeface="Times New Roman"/>
              </a:rPr>
              <a:t>по </a:t>
            </a:r>
            <a:r>
              <a:rPr sz="1600" spc="-5" dirty="0">
                <a:latin typeface="Times New Roman"/>
                <a:cs typeface="Times New Roman"/>
              </a:rPr>
              <a:t>направлению </a:t>
            </a:r>
            <a:r>
              <a:rPr sz="1600" spc="-15" dirty="0">
                <a:latin typeface="Times New Roman"/>
                <a:cs typeface="Times New Roman"/>
              </a:rPr>
              <a:t>подготовки </a:t>
            </a:r>
            <a:r>
              <a:rPr sz="1600" spc="-10" dirty="0">
                <a:latin typeface="Times New Roman"/>
                <a:cs typeface="Times New Roman"/>
              </a:rPr>
              <a:t>«Водные  </a:t>
            </a:r>
            <a:r>
              <a:rPr sz="1600" dirty="0">
                <a:latin typeface="Times New Roman"/>
                <a:cs typeface="Times New Roman"/>
              </a:rPr>
              <a:t>биоресурсы и </a:t>
            </a:r>
            <a:r>
              <a:rPr sz="1600" spc="-20" dirty="0">
                <a:latin typeface="Times New Roman"/>
                <a:cs typeface="Times New Roman"/>
              </a:rPr>
              <a:t>аквакультура»</a:t>
            </a:r>
            <a:r>
              <a:rPr sz="1600" spc="36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обеспечивается квалифицированными педагогическими  кадрами. </a:t>
            </a:r>
            <a:r>
              <a:rPr sz="1600" spc="5" dirty="0">
                <a:latin typeface="Times New Roman"/>
                <a:cs typeface="Times New Roman"/>
              </a:rPr>
              <a:t>В </a:t>
            </a:r>
            <a:r>
              <a:rPr sz="1600" spc="-10" dirty="0">
                <a:latin typeface="Times New Roman"/>
                <a:cs typeface="Times New Roman"/>
              </a:rPr>
              <a:t>образовательном </a:t>
            </a:r>
            <a:r>
              <a:rPr sz="1600" spc="5" dirty="0">
                <a:latin typeface="Times New Roman"/>
                <a:cs typeface="Times New Roman"/>
              </a:rPr>
              <a:t>процессе </a:t>
            </a:r>
            <a:r>
              <a:rPr sz="1600" spc="-15" dirty="0">
                <a:latin typeface="Times New Roman"/>
                <a:cs typeface="Times New Roman"/>
              </a:rPr>
              <a:t>участвуют </a:t>
            </a:r>
            <a:r>
              <a:rPr sz="1600" spc="-10" dirty="0">
                <a:latin typeface="Times New Roman"/>
                <a:cs typeface="Times New Roman"/>
              </a:rPr>
              <a:t>действующие </a:t>
            </a:r>
            <a:r>
              <a:rPr sz="1600" spc="-20" dirty="0">
                <a:latin typeface="Times New Roman"/>
                <a:cs typeface="Times New Roman"/>
              </a:rPr>
              <a:t>руководители </a:t>
            </a:r>
            <a:r>
              <a:rPr sz="1600" spc="5" dirty="0">
                <a:latin typeface="Times New Roman"/>
                <a:cs typeface="Times New Roman"/>
              </a:rPr>
              <a:t>и </a:t>
            </a:r>
            <a:r>
              <a:rPr sz="1600" dirty="0">
                <a:latin typeface="Times New Roman"/>
                <a:cs typeface="Times New Roman"/>
              </a:rPr>
              <a:t>работники  профильных организаций. </a:t>
            </a:r>
            <a:r>
              <a:rPr sz="1600" spc="-15" dirty="0">
                <a:latin typeface="Times New Roman"/>
                <a:cs typeface="Times New Roman"/>
              </a:rPr>
              <a:t>Преподаватели </a:t>
            </a:r>
            <a:r>
              <a:rPr sz="1600" spc="-10" dirty="0">
                <a:latin typeface="Times New Roman"/>
                <a:cs typeface="Times New Roman"/>
              </a:rPr>
              <a:t>имеют ученые </a:t>
            </a:r>
            <a:r>
              <a:rPr sz="1600" dirty="0">
                <a:latin typeface="Times New Roman"/>
                <a:cs typeface="Times New Roman"/>
              </a:rPr>
              <a:t>степени </a:t>
            </a:r>
            <a:r>
              <a:rPr sz="1600" spc="-10" dirty="0">
                <a:latin typeface="Times New Roman"/>
                <a:cs typeface="Times New Roman"/>
              </a:rPr>
              <a:t>доктора </a:t>
            </a:r>
            <a:r>
              <a:rPr sz="1600" spc="-25" dirty="0">
                <a:latin typeface="Times New Roman"/>
                <a:cs typeface="Times New Roman"/>
              </a:rPr>
              <a:t>наук, </a:t>
            </a:r>
            <a:r>
              <a:rPr sz="1600" spc="-5" dirty="0">
                <a:latin typeface="Times New Roman"/>
                <a:cs typeface="Times New Roman"/>
              </a:rPr>
              <a:t>кандидата  </a:t>
            </a:r>
            <a:r>
              <a:rPr sz="1600" spc="-20" dirty="0">
                <a:latin typeface="Times New Roman"/>
                <a:cs typeface="Times New Roman"/>
              </a:rPr>
              <a:t>наук, </a:t>
            </a:r>
            <a:r>
              <a:rPr sz="1600" dirty="0">
                <a:latin typeface="Times New Roman"/>
                <a:cs typeface="Times New Roman"/>
              </a:rPr>
              <a:t>а </a:t>
            </a:r>
            <a:r>
              <a:rPr sz="1600" spc="-5" dirty="0">
                <a:latin typeface="Times New Roman"/>
                <a:cs typeface="Times New Roman"/>
              </a:rPr>
              <a:t>также </a:t>
            </a:r>
            <a:r>
              <a:rPr sz="1600" spc="-10" dirty="0">
                <a:latin typeface="Times New Roman"/>
                <a:cs typeface="Times New Roman"/>
              </a:rPr>
              <a:t>ученые </a:t>
            </a:r>
            <a:r>
              <a:rPr sz="1600" spc="-5" dirty="0">
                <a:latin typeface="Times New Roman"/>
                <a:cs typeface="Times New Roman"/>
              </a:rPr>
              <a:t>звания </a:t>
            </a:r>
            <a:r>
              <a:rPr sz="1600" dirty="0">
                <a:latin typeface="Times New Roman"/>
                <a:cs typeface="Times New Roman"/>
              </a:rPr>
              <a:t>профессора и доцента. </a:t>
            </a:r>
            <a:r>
              <a:rPr sz="1600" spc="-15" dirty="0">
                <a:latin typeface="Times New Roman"/>
                <a:cs typeface="Times New Roman"/>
              </a:rPr>
              <a:t>Научная </a:t>
            </a:r>
            <a:r>
              <a:rPr sz="1600" spc="-5" dirty="0">
                <a:latin typeface="Times New Roman"/>
                <a:cs typeface="Times New Roman"/>
              </a:rPr>
              <a:t>работа </a:t>
            </a:r>
            <a:r>
              <a:rPr sz="1600" spc="-25" dirty="0">
                <a:latin typeface="Times New Roman"/>
                <a:cs typeface="Times New Roman"/>
              </a:rPr>
              <a:t>сотрудников </a:t>
            </a:r>
            <a:r>
              <a:rPr sz="1600" spc="-10" dirty="0">
                <a:latin typeface="Times New Roman"/>
                <a:cs typeface="Times New Roman"/>
              </a:rPr>
              <a:t>отражена  </a:t>
            </a:r>
            <a:r>
              <a:rPr sz="1600" dirty="0">
                <a:latin typeface="Times New Roman"/>
                <a:cs typeface="Times New Roman"/>
              </a:rPr>
              <a:t>в </a:t>
            </a:r>
            <a:r>
              <a:rPr sz="1600" spc="-5" dirty="0">
                <a:latin typeface="Times New Roman"/>
                <a:cs typeface="Times New Roman"/>
              </a:rPr>
              <a:t>статьях, </a:t>
            </a:r>
            <a:r>
              <a:rPr sz="1600" spc="-15" dirty="0">
                <a:latin typeface="Times New Roman"/>
                <a:cs typeface="Times New Roman"/>
              </a:rPr>
              <a:t>опубликованных </a:t>
            </a:r>
            <a:r>
              <a:rPr sz="1600" dirty="0">
                <a:latin typeface="Times New Roman"/>
                <a:cs typeface="Times New Roman"/>
              </a:rPr>
              <a:t>в журналах </a:t>
            </a:r>
            <a:r>
              <a:rPr sz="1600" spc="5" dirty="0">
                <a:latin typeface="Times New Roman"/>
                <a:cs typeface="Times New Roman"/>
              </a:rPr>
              <a:t>и </a:t>
            </a:r>
            <a:r>
              <a:rPr sz="1600" dirty="0">
                <a:latin typeface="Times New Roman"/>
                <a:cs typeface="Times New Roman"/>
              </a:rPr>
              <a:t>сборниках различных </a:t>
            </a:r>
            <a:r>
              <a:rPr sz="1600" spc="-5" dirty="0">
                <a:latin typeface="Times New Roman"/>
                <a:cs typeface="Times New Roman"/>
              </a:rPr>
              <a:t>уровней, </a:t>
            </a:r>
            <a:r>
              <a:rPr sz="1600" dirty="0">
                <a:latin typeface="Times New Roman"/>
                <a:cs typeface="Times New Roman"/>
              </a:rPr>
              <a:t>в </a:t>
            </a:r>
            <a:r>
              <a:rPr sz="1600" spc="-20" dirty="0">
                <a:latin typeface="Times New Roman"/>
                <a:cs typeface="Times New Roman"/>
              </a:rPr>
              <a:t>том </a:t>
            </a:r>
            <a:r>
              <a:rPr sz="1600" dirty="0">
                <a:latin typeface="Times New Roman"/>
                <a:cs typeface="Times New Roman"/>
              </a:rPr>
              <a:t>числе  журналах </a:t>
            </a:r>
            <a:r>
              <a:rPr sz="1600" spc="-10" dirty="0">
                <a:latin typeface="Times New Roman"/>
                <a:cs typeface="Times New Roman"/>
              </a:rPr>
              <a:t>перечня </a:t>
            </a:r>
            <a:r>
              <a:rPr sz="1600" spc="-40" dirty="0">
                <a:latin typeface="Times New Roman"/>
                <a:cs typeface="Times New Roman"/>
              </a:rPr>
              <a:t>ВАК </a:t>
            </a:r>
            <a:r>
              <a:rPr sz="1600" dirty="0">
                <a:latin typeface="Times New Roman"/>
                <a:cs typeface="Times New Roman"/>
              </a:rPr>
              <a:t>(высшая аттестационная</a:t>
            </a:r>
            <a:r>
              <a:rPr sz="1600" spc="-1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комиссия).</a:t>
            </a:r>
            <a:endParaRPr sz="1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10051" y="356614"/>
            <a:ext cx="8214359" cy="3971925"/>
          </a:xfrm>
          <a:custGeom>
            <a:avLst/>
            <a:gdLst/>
            <a:ahLst/>
            <a:cxnLst/>
            <a:rect l="l" t="t" r="r" b="b"/>
            <a:pathLst>
              <a:path w="8214359" h="3971925">
                <a:moveTo>
                  <a:pt x="0" y="3971544"/>
                </a:moveTo>
                <a:lnTo>
                  <a:pt x="8214359" y="3971544"/>
                </a:lnTo>
                <a:lnTo>
                  <a:pt x="8214359" y="0"/>
                </a:lnTo>
                <a:lnTo>
                  <a:pt x="0" y="0"/>
                </a:lnTo>
                <a:lnTo>
                  <a:pt x="0" y="3971544"/>
                </a:lnTo>
                <a:close/>
              </a:path>
            </a:pathLst>
          </a:custGeom>
          <a:solidFill>
            <a:srgbClr val="EBF0D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030325" y="400558"/>
            <a:ext cx="111442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Times New Roman"/>
                <a:cs typeface="Times New Roman"/>
              </a:rPr>
              <a:t>Программа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38580" algn="l"/>
                <a:tab pos="1786889" algn="l"/>
              </a:tabLst>
            </a:pPr>
            <a:r>
              <a:rPr spc="15" dirty="0"/>
              <a:t>н</a:t>
            </a:r>
            <a:r>
              <a:rPr spc="-35" dirty="0"/>
              <a:t>а</a:t>
            </a:r>
            <a:r>
              <a:rPr spc="-5" dirty="0"/>
              <a:t>п</a:t>
            </a:r>
            <a:r>
              <a:rPr spc="5" dirty="0"/>
              <a:t>р</a:t>
            </a:r>
            <a:r>
              <a:rPr spc="-10" dirty="0"/>
              <a:t>а</a:t>
            </a:r>
            <a:r>
              <a:rPr spc="-35" dirty="0"/>
              <a:t>в</a:t>
            </a:r>
            <a:r>
              <a:rPr spc="10" dirty="0"/>
              <a:t>л</a:t>
            </a:r>
            <a:r>
              <a:rPr spc="-10" dirty="0"/>
              <a:t>е</a:t>
            </a:r>
            <a:r>
              <a:rPr spc="-5" dirty="0"/>
              <a:t>н</a:t>
            </a:r>
            <a:r>
              <a:rPr dirty="0"/>
              <a:t>а	</a:t>
            </a:r>
            <a:r>
              <a:rPr spc="-5" dirty="0"/>
              <a:t>н</a:t>
            </a:r>
            <a:r>
              <a:rPr dirty="0"/>
              <a:t>а	</a:t>
            </a:r>
            <a:r>
              <a:rPr spc="-5" dirty="0"/>
              <a:t>п</a:t>
            </a:r>
            <a:r>
              <a:rPr spc="-40" dirty="0"/>
              <a:t>о</a:t>
            </a:r>
            <a:r>
              <a:rPr dirty="0"/>
              <a:t>д</a:t>
            </a:r>
            <a:r>
              <a:rPr spc="-50" dirty="0"/>
              <a:t>г</a:t>
            </a:r>
            <a:r>
              <a:rPr spc="-15" dirty="0"/>
              <a:t>о</a:t>
            </a:r>
            <a:r>
              <a:rPr spc="-45" dirty="0"/>
              <a:t>т</a:t>
            </a:r>
            <a:r>
              <a:rPr spc="10" dirty="0"/>
              <a:t>о</a:t>
            </a:r>
            <a:r>
              <a:rPr spc="-10" dirty="0"/>
              <a:t>в</a:t>
            </a:r>
            <a:r>
              <a:rPr spc="-35" dirty="0"/>
              <a:t>к</a:t>
            </a:r>
            <a:r>
              <a:rPr dirty="0"/>
              <a:t>у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5420995" y="400558"/>
            <a:ext cx="117348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Times New Roman"/>
                <a:cs typeface="Times New Roman"/>
              </a:rPr>
              <a:t>бакалавров,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792848" y="400558"/>
            <a:ext cx="183959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Times New Roman"/>
                <a:cs typeface="Times New Roman"/>
              </a:rPr>
              <a:t>профессиональная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78916" y="674573"/>
            <a:ext cx="318452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70025" algn="l"/>
                <a:tab pos="2442845" algn="l"/>
              </a:tabLst>
            </a:pPr>
            <a:r>
              <a:rPr sz="1800" spc="-5" dirty="0">
                <a:latin typeface="Times New Roman"/>
                <a:cs typeface="Times New Roman"/>
              </a:rPr>
              <a:t>д</a:t>
            </a:r>
            <a:r>
              <a:rPr sz="1800" spc="-10" dirty="0">
                <a:latin typeface="Times New Roman"/>
                <a:cs typeface="Times New Roman"/>
              </a:rPr>
              <a:t>е</a:t>
            </a:r>
            <a:r>
              <a:rPr sz="1800" spc="5" dirty="0">
                <a:latin typeface="Times New Roman"/>
                <a:cs typeface="Times New Roman"/>
              </a:rPr>
              <a:t>я</a:t>
            </a:r>
            <a:r>
              <a:rPr sz="1800" dirty="0">
                <a:latin typeface="Times New Roman"/>
                <a:cs typeface="Times New Roman"/>
              </a:rPr>
              <a:t>те</a:t>
            </a:r>
            <a:r>
              <a:rPr sz="1800" spc="-15" dirty="0">
                <a:latin typeface="Times New Roman"/>
                <a:cs typeface="Times New Roman"/>
              </a:rPr>
              <a:t>л</a:t>
            </a:r>
            <a:r>
              <a:rPr sz="1800" spc="-10" dirty="0">
                <a:latin typeface="Times New Roman"/>
                <a:cs typeface="Times New Roman"/>
              </a:rPr>
              <a:t>ь</a:t>
            </a:r>
            <a:r>
              <a:rPr sz="1800" spc="-5" dirty="0">
                <a:latin typeface="Times New Roman"/>
                <a:cs typeface="Times New Roman"/>
              </a:rPr>
              <a:t>н</a:t>
            </a:r>
            <a:r>
              <a:rPr sz="1800" spc="50" dirty="0">
                <a:latin typeface="Times New Roman"/>
                <a:cs typeface="Times New Roman"/>
              </a:rPr>
              <a:t>о</a:t>
            </a:r>
            <a:r>
              <a:rPr sz="1800" spc="-10" dirty="0">
                <a:latin typeface="Times New Roman"/>
                <a:cs typeface="Times New Roman"/>
              </a:rPr>
              <a:t>с</a:t>
            </a:r>
            <a:r>
              <a:rPr sz="1800" dirty="0">
                <a:latin typeface="Times New Roman"/>
                <a:cs typeface="Times New Roman"/>
              </a:rPr>
              <a:t>ть	</a:t>
            </a:r>
            <a:r>
              <a:rPr sz="1800" spc="-110" dirty="0">
                <a:latin typeface="Times New Roman"/>
                <a:cs typeface="Times New Roman"/>
              </a:rPr>
              <a:t>к</a:t>
            </a:r>
            <a:r>
              <a:rPr sz="1800" spc="-15" dirty="0">
                <a:latin typeface="Times New Roman"/>
                <a:cs typeface="Times New Roman"/>
              </a:rPr>
              <a:t>о</a:t>
            </a:r>
            <a:r>
              <a:rPr sz="1800" spc="-20" dirty="0">
                <a:latin typeface="Times New Roman"/>
                <a:cs typeface="Times New Roman"/>
              </a:rPr>
              <a:t>т</a:t>
            </a:r>
            <a:r>
              <a:rPr sz="1800" spc="5" dirty="0">
                <a:latin typeface="Times New Roman"/>
                <a:cs typeface="Times New Roman"/>
              </a:rPr>
              <a:t>ор</a:t>
            </a:r>
            <a:r>
              <a:rPr sz="1800" spc="-15" dirty="0">
                <a:latin typeface="Times New Roman"/>
                <a:cs typeface="Times New Roman"/>
              </a:rPr>
              <a:t>ы</a:t>
            </a:r>
            <a:r>
              <a:rPr sz="1800" dirty="0">
                <a:latin typeface="Times New Roman"/>
                <a:cs typeface="Times New Roman"/>
              </a:rPr>
              <a:t>х	</a:t>
            </a:r>
            <a:r>
              <a:rPr sz="1800" spc="-10" dirty="0">
                <a:latin typeface="Times New Roman"/>
                <a:cs typeface="Times New Roman"/>
              </a:rPr>
              <a:t>с</a:t>
            </a:r>
            <a:r>
              <a:rPr sz="1800" spc="-35" dirty="0">
                <a:latin typeface="Times New Roman"/>
                <a:cs typeface="Times New Roman"/>
              </a:rPr>
              <a:t>в</a:t>
            </a:r>
            <a:r>
              <a:rPr sz="1800" spc="5" dirty="0">
                <a:latin typeface="Times New Roman"/>
                <a:cs typeface="Times New Roman"/>
              </a:rPr>
              <a:t>яз</a:t>
            </a:r>
            <a:r>
              <a:rPr sz="1800" spc="-10" dirty="0">
                <a:latin typeface="Times New Roman"/>
                <a:cs typeface="Times New Roman"/>
              </a:rPr>
              <a:t>а</a:t>
            </a:r>
            <a:r>
              <a:rPr sz="1800" spc="15" dirty="0">
                <a:latin typeface="Times New Roman"/>
                <a:cs typeface="Times New Roman"/>
              </a:rPr>
              <a:t>н</a:t>
            </a:r>
            <a:r>
              <a:rPr sz="1800" dirty="0">
                <a:latin typeface="Times New Roman"/>
                <a:cs typeface="Times New Roman"/>
              </a:rPr>
              <a:t>а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905503" y="674573"/>
            <a:ext cx="1732914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80670" algn="l"/>
              </a:tabLst>
            </a:pPr>
            <a:r>
              <a:rPr sz="1800" dirty="0">
                <a:latin typeface="Times New Roman"/>
                <a:cs typeface="Times New Roman"/>
              </a:rPr>
              <a:t>с	</a:t>
            </a:r>
            <a:r>
              <a:rPr sz="1800" spc="-5" dirty="0">
                <a:latin typeface="Times New Roman"/>
                <a:cs typeface="Times New Roman"/>
              </a:rPr>
              <a:t>рациональным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780659" y="674573"/>
            <a:ext cx="160210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Times New Roman"/>
                <a:cs typeface="Times New Roman"/>
              </a:rPr>
              <a:t>использованием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524750" y="674573"/>
            <a:ext cx="111569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01625" algn="l"/>
              </a:tabLst>
            </a:pPr>
            <a:r>
              <a:rPr sz="1800" dirty="0">
                <a:latin typeface="Times New Roman"/>
                <a:cs typeface="Times New Roman"/>
              </a:rPr>
              <a:t>и	</a:t>
            </a:r>
            <a:r>
              <a:rPr sz="1800" spc="-10" dirty="0">
                <a:latin typeface="Times New Roman"/>
                <a:cs typeface="Times New Roman"/>
              </a:rPr>
              <a:t>охраной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78916" y="949578"/>
            <a:ext cx="237426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96619" algn="l"/>
              </a:tabLst>
            </a:pPr>
            <a:r>
              <a:rPr sz="1800" spc="-20" dirty="0">
                <a:latin typeface="Times New Roman"/>
                <a:cs typeface="Times New Roman"/>
              </a:rPr>
              <a:t>водных	</a:t>
            </a:r>
            <a:r>
              <a:rPr sz="1800" spc="-5" dirty="0">
                <a:latin typeface="Times New Roman"/>
                <a:cs typeface="Times New Roman"/>
              </a:rPr>
              <a:t>биологических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094482" y="949578"/>
            <a:ext cx="3618229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113155" algn="l"/>
                <a:tab pos="2265680" algn="l"/>
              </a:tabLst>
            </a:pPr>
            <a:r>
              <a:rPr sz="1800" spc="10" dirty="0">
                <a:latin typeface="Times New Roman"/>
                <a:cs typeface="Times New Roman"/>
              </a:rPr>
              <a:t>р</a:t>
            </a:r>
            <a:r>
              <a:rPr sz="1800" spc="35" dirty="0">
                <a:latin typeface="Times New Roman"/>
                <a:cs typeface="Times New Roman"/>
              </a:rPr>
              <a:t>е</a:t>
            </a:r>
            <a:r>
              <a:rPr sz="1800" spc="-10" dirty="0">
                <a:latin typeface="Times New Roman"/>
                <a:cs typeface="Times New Roman"/>
              </a:rPr>
              <a:t>с</a:t>
            </a:r>
            <a:r>
              <a:rPr sz="1800" spc="-40" dirty="0">
                <a:latin typeface="Times New Roman"/>
                <a:cs typeface="Times New Roman"/>
              </a:rPr>
              <a:t>у</a:t>
            </a:r>
            <a:r>
              <a:rPr sz="1800" spc="30" dirty="0">
                <a:latin typeface="Times New Roman"/>
                <a:cs typeface="Times New Roman"/>
              </a:rPr>
              <a:t>р</a:t>
            </a:r>
            <a:r>
              <a:rPr sz="1800" spc="-10" dirty="0">
                <a:latin typeface="Times New Roman"/>
                <a:cs typeface="Times New Roman"/>
              </a:rPr>
              <a:t>с</a:t>
            </a:r>
            <a:r>
              <a:rPr sz="1800" spc="10" dirty="0">
                <a:latin typeface="Times New Roman"/>
                <a:cs typeface="Times New Roman"/>
              </a:rPr>
              <a:t>о</a:t>
            </a:r>
            <a:r>
              <a:rPr sz="1800" spc="-10" dirty="0">
                <a:latin typeface="Times New Roman"/>
                <a:cs typeface="Times New Roman"/>
              </a:rPr>
              <a:t>в</a:t>
            </a:r>
            <a:r>
              <a:rPr sz="1800" dirty="0">
                <a:latin typeface="Times New Roman"/>
                <a:cs typeface="Times New Roman"/>
              </a:rPr>
              <a:t>,	</a:t>
            </a:r>
            <a:r>
              <a:rPr sz="1800" spc="-5" dirty="0">
                <a:latin typeface="Times New Roman"/>
                <a:cs typeface="Times New Roman"/>
              </a:rPr>
              <a:t>э</a:t>
            </a:r>
            <a:r>
              <a:rPr sz="1800" spc="-114" dirty="0">
                <a:latin typeface="Times New Roman"/>
                <a:cs typeface="Times New Roman"/>
              </a:rPr>
              <a:t>к</a:t>
            </a:r>
            <a:r>
              <a:rPr sz="1800" spc="55" dirty="0">
                <a:latin typeface="Times New Roman"/>
                <a:cs typeface="Times New Roman"/>
              </a:rPr>
              <a:t>о</a:t>
            </a:r>
            <a:r>
              <a:rPr sz="1800" spc="-10" dirty="0">
                <a:latin typeface="Times New Roman"/>
                <a:cs typeface="Times New Roman"/>
              </a:rPr>
              <a:t>с</a:t>
            </a:r>
            <a:r>
              <a:rPr sz="1800" spc="-5" dirty="0">
                <a:latin typeface="Times New Roman"/>
                <a:cs typeface="Times New Roman"/>
              </a:rPr>
              <a:t>и</a:t>
            </a:r>
            <a:r>
              <a:rPr sz="1800" spc="-15" dirty="0">
                <a:latin typeface="Times New Roman"/>
                <a:cs typeface="Times New Roman"/>
              </a:rPr>
              <a:t>с</a:t>
            </a:r>
            <a:r>
              <a:rPr sz="1800" dirty="0">
                <a:latin typeface="Times New Roman"/>
                <a:cs typeface="Times New Roman"/>
              </a:rPr>
              <a:t>тем	</a:t>
            </a:r>
            <a:r>
              <a:rPr sz="1800" spc="35" dirty="0">
                <a:latin typeface="Times New Roman"/>
                <a:cs typeface="Times New Roman"/>
              </a:rPr>
              <a:t>е</a:t>
            </a:r>
            <a:r>
              <a:rPr sz="1800" spc="-10" dirty="0">
                <a:latin typeface="Times New Roman"/>
                <a:cs typeface="Times New Roman"/>
              </a:rPr>
              <a:t>с</a:t>
            </a:r>
            <a:r>
              <a:rPr sz="1800" dirty="0">
                <a:latin typeface="Times New Roman"/>
                <a:cs typeface="Times New Roman"/>
              </a:rPr>
              <a:t>т</a:t>
            </a:r>
            <a:r>
              <a:rPr sz="1800" spc="45" dirty="0">
                <a:latin typeface="Times New Roman"/>
                <a:cs typeface="Times New Roman"/>
              </a:rPr>
              <a:t>е</a:t>
            </a:r>
            <a:r>
              <a:rPr sz="1800" spc="-10" dirty="0">
                <a:latin typeface="Times New Roman"/>
                <a:cs typeface="Times New Roman"/>
              </a:rPr>
              <a:t>с</a:t>
            </a:r>
            <a:r>
              <a:rPr sz="1800" dirty="0">
                <a:latin typeface="Times New Roman"/>
                <a:cs typeface="Times New Roman"/>
              </a:rPr>
              <a:t>тв</a:t>
            </a:r>
            <a:r>
              <a:rPr sz="1800" spc="10" dirty="0">
                <a:latin typeface="Times New Roman"/>
                <a:cs typeface="Times New Roman"/>
              </a:rPr>
              <a:t>е</a:t>
            </a:r>
            <a:r>
              <a:rPr sz="1800" spc="-5" dirty="0">
                <a:latin typeface="Times New Roman"/>
                <a:cs typeface="Times New Roman"/>
              </a:rPr>
              <a:t>н</a:t>
            </a:r>
            <a:r>
              <a:rPr sz="1800" spc="-10" dirty="0">
                <a:latin typeface="Times New Roman"/>
                <a:cs typeface="Times New Roman"/>
              </a:rPr>
              <a:t>н</a:t>
            </a:r>
            <a:r>
              <a:rPr sz="1800" spc="10" dirty="0">
                <a:latin typeface="Times New Roman"/>
                <a:cs typeface="Times New Roman"/>
              </a:rPr>
              <a:t>ы</a:t>
            </a:r>
            <a:r>
              <a:rPr sz="1800" dirty="0">
                <a:latin typeface="Times New Roman"/>
                <a:cs typeface="Times New Roman"/>
              </a:rPr>
              <a:t>х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856856" y="949578"/>
            <a:ext cx="177990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02260" algn="l"/>
              </a:tabLst>
            </a:pPr>
            <a:r>
              <a:rPr sz="1800" dirty="0">
                <a:latin typeface="Times New Roman"/>
                <a:cs typeface="Times New Roman"/>
              </a:rPr>
              <a:t>и	</a:t>
            </a:r>
            <a:r>
              <a:rPr sz="1800" spc="-10" dirty="0">
                <a:latin typeface="Times New Roman"/>
                <a:cs typeface="Times New Roman"/>
              </a:rPr>
              <a:t>искусственных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78916" y="1223898"/>
            <a:ext cx="486092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201420" algn="l"/>
                <a:tab pos="2235200" algn="l"/>
                <a:tab pos="3448685" algn="l"/>
                <a:tab pos="3765550" algn="l"/>
              </a:tabLst>
            </a:pPr>
            <a:r>
              <a:rPr sz="1800" spc="-10" dirty="0">
                <a:latin typeface="Times New Roman"/>
                <a:cs typeface="Times New Roman"/>
              </a:rPr>
              <a:t>водоемов,	</a:t>
            </a:r>
            <a:r>
              <a:rPr sz="1800" spc="-15" dirty="0">
                <a:latin typeface="Times New Roman"/>
                <a:cs typeface="Times New Roman"/>
              </a:rPr>
              <a:t>включая	</a:t>
            </a:r>
            <a:r>
              <a:rPr sz="1800" spc="-5" dirty="0">
                <a:latin typeface="Times New Roman"/>
                <a:cs typeface="Times New Roman"/>
              </a:rPr>
              <a:t>установки	</a:t>
            </a:r>
            <a:r>
              <a:rPr sz="1800" dirty="0">
                <a:latin typeface="Times New Roman"/>
                <a:cs typeface="Times New Roman"/>
              </a:rPr>
              <a:t>с	</a:t>
            </a:r>
            <a:r>
              <a:rPr sz="1800" spc="-5" dirty="0">
                <a:latin typeface="Times New Roman"/>
                <a:cs typeface="Times New Roman"/>
              </a:rPr>
              <a:t>замкнутым</a:t>
            </a:r>
            <a:endParaRPr sz="1800" dirty="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5628259" y="1223898"/>
            <a:ext cx="301244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54405" algn="l"/>
                <a:tab pos="2665095" algn="l"/>
              </a:tabLst>
            </a:pPr>
            <a:r>
              <a:rPr sz="1800" spc="-5" dirty="0">
                <a:latin typeface="Times New Roman"/>
                <a:cs typeface="Times New Roman"/>
              </a:rPr>
              <a:t>ц</a:t>
            </a:r>
            <a:r>
              <a:rPr sz="1800" spc="15" dirty="0">
                <a:latin typeface="Times New Roman"/>
                <a:cs typeface="Times New Roman"/>
              </a:rPr>
              <a:t>и</a:t>
            </a:r>
            <a:r>
              <a:rPr sz="1800" spc="-15" dirty="0">
                <a:latin typeface="Times New Roman"/>
                <a:cs typeface="Times New Roman"/>
              </a:rPr>
              <a:t>кло</a:t>
            </a:r>
            <a:r>
              <a:rPr sz="1800" dirty="0">
                <a:latin typeface="Times New Roman"/>
                <a:cs typeface="Times New Roman"/>
              </a:rPr>
              <a:t>м	</a:t>
            </a:r>
            <a:r>
              <a:rPr sz="1800" spc="-35" dirty="0">
                <a:latin typeface="Times New Roman"/>
                <a:cs typeface="Times New Roman"/>
              </a:rPr>
              <a:t>в</a:t>
            </a:r>
            <a:r>
              <a:rPr sz="1800" spc="-15" dirty="0">
                <a:latin typeface="Times New Roman"/>
                <a:cs typeface="Times New Roman"/>
              </a:rPr>
              <a:t>о</a:t>
            </a:r>
            <a:r>
              <a:rPr sz="1800" dirty="0">
                <a:latin typeface="Times New Roman"/>
                <a:cs typeface="Times New Roman"/>
              </a:rPr>
              <a:t>д</a:t>
            </a:r>
            <a:r>
              <a:rPr sz="1800" spc="50" dirty="0">
                <a:latin typeface="Times New Roman"/>
                <a:cs typeface="Times New Roman"/>
              </a:rPr>
              <a:t>о</a:t>
            </a:r>
            <a:r>
              <a:rPr sz="1800" spc="-10" dirty="0">
                <a:latin typeface="Times New Roman"/>
                <a:cs typeface="Times New Roman"/>
              </a:rPr>
              <a:t>с</a:t>
            </a:r>
            <a:r>
              <a:rPr sz="1800" spc="-5" dirty="0">
                <a:latin typeface="Times New Roman"/>
                <a:cs typeface="Times New Roman"/>
              </a:rPr>
              <a:t>н</a:t>
            </a:r>
            <a:r>
              <a:rPr sz="1800" spc="-15" dirty="0">
                <a:latin typeface="Times New Roman"/>
                <a:cs typeface="Times New Roman"/>
              </a:rPr>
              <a:t>а</a:t>
            </a:r>
            <a:r>
              <a:rPr sz="1800" spc="-55" dirty="0">
                <a:latin typeface="Times New Roman"/>
                <a:cs typeface="Times New Roman"/>
              </a:rPr>
              <a:t>б</a:t>
            </a:r>
            <a:r>
              <a:rPr sz="1800" spc="-20" dirty="0">
                <a:latin typeface="Times New Roman"/>
                <a:cs typeface="Times New Roman"/>
              </a:rPr>
              <a:t>ж</a:t>
            </a:r>
            <a:r>
              <a:rPr sz="1800" spc="-10" dirty="0">
                <a:latin typeface="Times New Roman"/>
                <a:cs typeface="Times New Roman"/>
              </a:rPr>
              <a:t>е</a:t>
            </a:r>
            <a:r>
              <a:rPr sz="1800" spc="-5" dirty="0">
                <a:latin typeface="Times New Roman"/>
                <a:cs typeface="Times New Roman"/>
              </a:rPr>
              <a:t>н</a:t>
            </a:r>
            <a:r>
              <a:rPr sz="1800" spc="-10" dirty="0">
                <a:latin typeface="Times New Roman"/>
                <a:cs typeface="Times New Roman"/>
              </a:rPr>
              <a:t>и</a:t>
            </a:r>
            <a:r>
              <a:rPr sz="1800" dirty="0">
                <a:latin typeface="Times New Roman"/>
                <a:cs typeface="Times New Roman"/>
              </a:rPr>
              <a:t>я	д</a:t>
            </a:r>
            <a:r>
              <a:rPr sz="1800" spc="-15" dirty="0">
                <a:latin typeface="Times New Roman"/>
                <a:cs typeface="Times New Roman"/>
              </a:rPr>
              <a:t>л</a:t>
            </a:r>
            <a:r>
              <a:rPr sz="1800" dirty="0">
                <a:latin typeface="Times New Roman"/>
                <a:cs typeface="Times New Roman"/>
              </a:rPr>
              <a:t>я</a:t>
            </a:r>
          </a:p>
        </p:txBody>
      </p:sp>
      <p:sp>
        <p:nvSpPr>
          <p:cNvPr id="17" name="object 17"/>
          <p:cNvSpPr txBox="1"/>
          <p:nvPr/>
        </p:nvSpPr>
        <p:spPr>
          <a:xfrm>
            <a:off x="578916" y="1500962"/>
            <a:ext cx="8053527" cy="113620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 err="1" smtClean="0">
                <a:latin typeface="Times New Roman"/>
                <a:cs typeface="Times New Roman"/>
              </a:rPr>
              <a:t>выращивания</a:t>
            </a:r>
            <a:r>
              <a:rPr sz="1800" spc="-10" dirty="0" smtClean="0">
                <a:latin typeface="Times New Roman"/>
                <a:cs typeface="Times New Roman"/>
              </a:rPr>
              <a:t> </a:t>
            </a:r>
            <a:r>
              <a:rPr sz="1800" spc="-15" dirty="0" err="1" smtClean="0">
                <a:latin typeface="Times New Roman"/>
                <a:cs typeface="Times New Roman"/>
              </a:rPr>
              <a:t>объектов</a:t>
            </a:r>
            <a:r>
              <a:rPr sz="1800" spc="25" dirty="0" smtClean="0">
                <a:latin typeface="Times New Roman"/>
                <a:cs typeface="Times New Roman"/>
              </a:rPr>
              <a:t> </a:t>
            </a:r>
            <a:r>
              <a:rPr sz="1800" spc="-30" dirty="0" err="1" smtClean="0">
                <a:latin typeface="Times New Roman"/>
                <a:cs typeface="Times New Roman"/>
              </a:rPr>
              <a:t>аквакультуры</a:t>
            </a:r>
            <a:r>
              <a:rPr sz="1800" spc="-30" dirty="0" smtClean="0">
                <a:latin typeface="Times New Roman"/>
                <a:cs typeface="Times New Roman"/>
              </a:rPr>
              <a:t>.</a:t>
            </a:r>
            <a:endParaRPr sz="1800" dirty="0" smtClean="0">
              <a:latin typeface="Times New Roman"/>
              <a:cs typeface="Times New Roman"/>
            </a:endParaRPr>
          </a:p>
          <a:p>
            <a:pPr marL="463550">
              <a:lnSpc>
                <a:spcPts val="2150"/>
              </a:lnSpc>
              <a:spcBef>
                <a:spcPts val="5"/>
              </a:spcBef>
            </a:pPr>
            <a:r>
              <a:rPr sz="1800" spc="-15" dirty="0" err="1" smtClean="0">
                <a:latin typeface="Times New Roman"/>
                <a:cs typeface="Times New Roman"/>
              </a:rPr>
              <a:t>Выпускники</a:t>
            </a:r>
            <a:r>
              <a:rPr sz="1800" spc="70" dirty="0" smtClean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осваивают:</a:t>
            </a:r>
            <a:endParaRPr sz="1800" dirty="0">
              <a:latin typeface="Times New Roman"/>
              <a:cs typeface="Times New Roman"/>
            </a:endParaRPr>
          </a:p>
          <a:p>
            <a:pPr marL="93345" indent="-81280">
              <a:lnSpc>
                <a:spcPts val="2150"/>
              </a:lnSpc>
              <a:buSzPct val="94444"/>
              <a:buChar char="•"/>
              <a:tabLst>
                <a:tab pos="93980" algn="l"/>
                <a:tab pos="1890395" algn="l"/>
                <a:tab pos="2982595" algn="l"/>
              </a:tabLst>
            </a:pPr>
            <a:r>
              <a:rPr lang="ru-RU" sz="1800" spc="-5" dirty="0" err="1" smtClean="0">
                <a:latin typeface="Times New Roman"/>
                <a:cs typeface="Times New Roman"/>
              </a:rPr>
              <a:t>био</a:t>
            </a:r>
            <a:r>
              <a:rPr sz="1800" spc="-5" dirty="0" err="1" smtClean="0">
                <a:latin typeface="Times New Roman"/>
                <a:cs typeface="Times New Roman"/>
              </a:rPr>
              <a:t>технологические</a:t>
            </a:r>
            <a:r>
              <a:rPr sz="1800" spc="-5" dirty="0">
                <a:latin typeface="Times New Roman"/>
                <a:cs typeface="Times New Roman"/>
              </a:rPr>
              <a:t>	</a:t>
            </a:r>
            <a:r>
              <a:rPr sz="1800" spc="5" dirty="0">
                <a:latin typeface="Times New Roman"/>
                <a:cs typeface="Times New Roman"/>
              </a:rPr>
              <a:t>процессы	</a:t>
            </a:r>
            <a:r>
              <a:rPr lang="ru-RU" sz="1800" spc="-10" dirty="0" smtClean="0">
                <a:latin typeface="Times New Roman"/>
                <a:cs typeface="Times New Roman"/>
              </a:rPr>
              <a:t> </a:t>
            </a:r>
            <a:r>
              <a:rPr lang="ru-RU" sz="1800" spc="-5" dirty="0" smtClean="0">
                <a:latin typeface="Times New Roman"/>
                <a:cs typeface="Times New Roman"/>
              </a:rPr>
              <a:t>воспроизводства и выращивания ценных видов рыб и гидробионтов, </a:t>
            </a:r>
            <a:endParaRPr sz="1800" dirty="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>
            <a:spLocks noGrp="1"/>
          </p:cNvSpPr>
          <p:nvPr>
            <p:ph type="body" idx="1"/>
          </p:nvPr>
        </p:nvSpPr>
        <p:spPr>
          <a:xfrm>
            <a:off x="578916" y="2819400"/>
            <a:ext cx="8060055" cy="170046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3345" indent="-81280">
              <a:lnSpc>
                <a:spcPts val="2150"/>
              </a:lnSpc>
              <a:spcBef>
                <a:spcPts val="100"/>
              </a:spcBef>
              <a:buSzPct val="94444"/>
              <a:buFontTx/>
              <a:buChar char="•"/>
              <a:tabLst>
                <a:tab pos="93980" algn="l"/>
              </a:tabLst>
            </a:pPr>
            <a:r>
              <a:rPr lang="ru-RU" spc="-15" dirty="0" smtClean="0"/>
              <a:t> методы </a:t>
            </a:r>
            <a:r>
              <a:rPr lang="ru-RU" spc="-15" dirty="0"/>
              <a:t>контроля </a:t>
            </a:r>
            <a:r>
              <a:rPr lang="ru-RU" spc="-15" dirty="0" smtClean="0"/>
              <a:t>и </a:t>
            </a:r>
            <a:r>
              <a:rPr lang="ru-RU" spc="-5" dirty="0" smtClean="0"/>
              <a:t>биотехнологии </a:t>
            </a:r>
            <a:r>
              <a:rPr spc="-25" dirty="0" err="1" smtClean="0"/>
              <a:t>улучшения</a:t>
            </a:r>
            <a:r>
              <a:rPr spc="-25" dirty="0" smtClean="0"/>
              <a:t> </a:t>
            </a:r>
            <a:r>
              <a:rPr spc="-15" dirty="0"/>
              <a:t>качества</a:t>
            </a:r>
            <a:r>
              <a:rPr spc="105" dirty="0"/>
              <a:t> </a:t>
            </a:r>
            <a:r>
              <a:rPr spc="-20" dirty="0"/>
              <a:t>вод;</a:t>
            </a:r>
          </a:p>
          <a:p>
            <a:pPr marL="12700" marR="5080">
              <a:lnSpc>
                <a:spcPts val="2160"/>
              </a:lnSpc>
              <a:spcBef>
                <a:spcPts val="60"/>
              </a:spcBef>
              <a:buSzPct val="94444"/>
              <a:buChar char="•"/>
              <a:tabLst>
                <a:tab pos="93980" algn="l"/>
                <a:tab pos="988060" algn="l"/>
                <a:tab pos="2348230" algn="l"/>
                <a:tab pos="3903345" algn="l"/>
                <a:tab pos="5357495" algn="l"/>
                <a:tab pos="6732905" algn="l"/>
                <a:tab pos="6994525" algn="l"/>
              </a:tabLst>
            </a:pPr>
            <a:r>
              <a:rPr lang="ru-RU" spc="-5" dirty="0" smtClean="0"/>
              <a:t> методы</a:t>
            </a:r>
            <a:r>
              <a:rPr dirty="0"/>
              <a:t>	</a:t>
            </a:r>
            <a:r>
              <a:rPr spc="10" dirty="0"/>
              <a:t>о</a:t>
            </a:r>
            <a:r>
              <a:rPr spc="-30" dirty="0"/>
              <a:t>б</a:t>
            </a:r>
            <a:r>
              <a:rPr spc="35" dirty="0"/>
              <a:t>е</a:t>
            </a:r>
            <a:r>
              <a:rPr spc="-10" dirty="0"/>
              <a:t>с</a:t>
            </a:r>
            <a:r>
              <a:rPr spc="-5" dirty="0"/>
              <a:t>п</a:t>
            </a:r>
            <a:r>
              <a:rPr spc="-60" dirty="0"/>
              <a:t>е</a:t>
            </a:r>
            <a:r>
              <a:rPr spc="5" dirty="0"/>
              <a:t>ч</a:t>
            </a:r>
            <a:r>
              <a:rPr spc="-10" dirty="0"/>
              <a:t>е</a:t>
            </a:r>
            <a:r>
              <a:rPr spc="-5" dirty="0"/>
              <a:t>н</a:t>
            </a:r>
            <a:r>
              <a:rPr spc="-10" dirty="0"/>
              <a:t>и</a:t>
            </a:r>
            <a:r>
              <a:rPr dirty="0"/>
              <a:t>я	</a:t>
            </a:r>
            <a:r>
              <a:rPr spc="-5" dirty="0"/>
              <a:t>э</a:t>
            </a:r>
            <a:r>
              <a:rPr spc="-114" dirty="0"/>
              <a:t>к</a:t>
            </a:r>
            <a:r>
              <a:rPr spc="-15" dirty="0"/>
              <a:t>ол</a:t>
            </a:r>
            <a:r>
              <a:rPr spc="10" dirty="0"/>
              <a:t>о</a:t>
            </a:r>
            <a:r>
              <a:rPr dirty="0"/>
              <a:t>г</a:t>
            </a:r>
            <a:r>
              <a:rPr spc="15" dirty="0"/>
              <a:t>и</a:t>
            </a:r>
            <a:r>
              <a:rPr spc="5" dirty="0"/>
              <a:t>ч</a:t>
            </a:r>
            <a:r>
              <a:rPr spc="35" dirty="0"/>
              <a:t>е</a:t>
            </a:r>
            <a:r>
              <a:rPr spc="-10" dirty="0"/>
              <a:t>с</a:t>
            </a:r>
            <a:r>
              <a:rPr spc="-110" dirty="0"/>
              <a:t>к</a:t>
            </a:r>
            <a:r>
              <a:rPr spc="10" dirty="0"/>
              <a:t>о</a:t>
            </a:r>
            <a:r>
              <a:rPr dirty="0"/>
              <a:t>й	</a:t>
            </a:r>
            <a:r>
              <a:rPr spc="-30" dirty="0"/>
              <a:t>б</a:t>
            </a:r>
            <a:r>
              <a:rPr spc="10" dirty="0"/>
              <a:t>е</a:t>
            </a:r>
            <a:r>
              <a:rPr spc="5" dirty="0"/>
              <a:t>з</a:t>
            </a:r>
            <a:r>
              <a:rPr spc="10" dirty="0"/>
              <a:t>о</a:t>
            </a:r>
            <a:r>
              <a:rPr spc="-5" dirty="0"/>
              <a:t>п</a:t>
            </a:r>
            <a:r>
              <a:rPr spc="-15" dirty="0"/>
              <a:t>а</a:t>
            </a:r>
            <a:r>
              <a:rPr spc="-10" dirty="0"/>
              <a:t>с</a:t>
            </a:r>
            <a:r>
              <a:rPr spc="-5" dirty="0"/>
              <a:t>н</a:t>
            </a:r>
            <a:r>
              <a:rPr spc="55" dirty="0"/>
              <a:t>о</a:t>
            </a:r>
            <a:r>
              <a:rPr spc="-10" dirty="0"/>
              <a:t>с</a:t>
            </a:r>
            <a:r>
              <a:rPr dirty="0"/>
              <a:t>ти	</a:t>
            </a:r>
            <a:r>
              <a:rPr lang="ru-RU" dirty="0" err="1" smtClean="0"/>
              <a:t>продук</a:t>
            </a:r>
            <a:r>
              <a:rPr spc="-5" dirty="0" err="1" smtClean="0"/>
              <a:t>ц</a:t>
            </a:r>
            <a:r>
              <a:rPr spc="15" dirty="0" err="1" smtClean="0"/>
              <a:t>и</a:t>
            </a:r>
            <a:r>
              <a:rPr dirty="0" err="1" smtClean="0"/>
              <a:t>и</a:t>
            </a:r>
            <a:r>
              <a:rPr dirty="0" smtClean="0"/>
              <a:t>  </a:t>
            </a:r>
            <a:r>
              <a:rPr spc="-20" dirty="0"/>
              <a:t>аквакультуры, </a:t>
            </a:r>
            <a:r>
              <a:rPr spc="-15" dirty="0"/>
              <a:t>включая </a:t>
            </a:r>
            <a:r>
              <a:rPr spc="-5" dirty="0"/>
              <a:t>оценку </a:t>
            </a:r>
            <a:r>
              <a:rPr spc="-20" dirty="0"/>
              <a:t>экологического </a:t>
            </a:r>
            <a:r>
              <a:rPr spc="-5" dirty="0"/>
              <a:t>состояния</a:t>
            </a:r>
            <a:r>
              <a:rPr spc="15" dirty="0"/>
              <a:t> </a:t>
            </a:r>
            <a:r>
              <a:rPr dirty="0"/>
              <a:t>и </a:t>
            </a:r>
            <a:r>
              <a:rPr spc="-15" dirty="0"/>
              <a:t>рыбохозяйственного</a:t>
            </a:r>
          </a:p>
          <a:p>
            <a:pPr marL="12700">
              <a:lnSpc>
                <a:spcPts val="2100"/>
              </a:lnSpc>
            </a:pPr>
            <a:r>
              <a:rPr lang="ru-RU" spc="-15" dirty="0" smtClean="0"/>
              <a:t>потенциала</a:t>
            </a:r>
            <a:r>
              <a:rPr spc="-15" dirty="0" smtClean="0"/>
              <a:t> </a:t>
            </a:r>
            <a:r>
              <a:rPr dirty="0"/>
              <a:t>естественных и </a:t>
            </a:r>
            <a:r>
              <a:rPr spc="-15" dirty="0"/>
              <a:t>искусственных</a:t>
            </a:r>
            <a:r>
              <a:rPr spc="150" dirty="0"/>
              <a:t> </a:t>
            </a:r>
            <a:r>
              <a:rPr spc="-10" dirty="0"/>
              <a:t>водоемов;</a:t>
            </a:r>
          </a:p>
          <a:p>
            <a:pPr marL="93345" indent="-81280">
              <a:lnSpc>
                <a:spcPts val="2150"/>
              </a:lnSpc>
              <a:buSzPct val="94444"/>
              <a:buChar char="•"/>
              <a:tabLst>
                <a:tab pos="93980" algn="l"/>
              </a:tabLst>
            </a:pPr>
            <a:r>
              <a:rPr spc="-10" dirty="0"/>
              <a:t>рыбохозяйственный </a:t>
            </a:r>
            <a:r>
              <a:rPr dirty="0"/>
              <a:t>и </a:t>
            </a:r>
            <a:r>
              <a:rPr spc="-15" dirty="0"/>
              <a:t>экологический </a:t>
            </a:r>
            <a:r>
              <a:rPr spc="-5" dirty="0"/>
              <a:t>мониторинг </a:t>
            </a:r>
            <a:r>
              <a:rPr spc="-10" dirty="0"/>
              <a:t>антропогенного</a:t>
            </a:r>
            <a:r>
              <a:rPr spc="350" dirty="0"/>
              <a:t> </a:t>
            </a:r>
            <a:r>
              <a:rPr spc="-10" dirty="0"/>
              <a:t>воздействия</a:t>
            </a:r>
          </a:p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pc="-5" dirty="0"/>
              <a:t>на </a:t>
            </a:r>
            <a:r>
              <a:rPr spc="-20" dirty="0"/>
              <a:t>водные </a:t>
            </a:r>
            <a:r>
              <a:rPr spc="-5" dirty="0"/>
              <a:t>биоресурсы, </a:t>
            </a:r>
            <a:r>
              <a:rPr lang="ru-RU" spc="-5" dirty="0" smtClean="0"/>
              <a:t> экосистемы </a:t>
            </a:r>
            <a:r>
              <a:rPr spc="-10" dirty="0" err="1" smtClean="0"/>
              <a:t>водоем</a:t>
            </a:r>
            <a:r>
              <a:rPr lang="ru-RU" spc="-10" dirty="0" err="1" smtClean="0"/>
              <a:t>ов</a:t>
            </a:r>
            <a:r>
              <a:rPr spc="-10" dirty="0" smtClean="0"/>
              <a:t>.</a:t>
            </a:r>
            <a:endParaRPr spc="-10" dirty="0"/>
          </a:p>
        </p:txBody>
      </p:sp>
      <p:sp>
        <p:nvSpPr>
          <p:cNvPr id="19" name="object 19"/>
          <p:cNvSpPr txBox="1"/>
          <p:nvPr/>
        </p:nvSpPr>
        <p:spPr>
          <a:xfrm>
            <a:off x="381001" y="4982413"/>
            <a:ext cx="8610600" cy="1245213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marR="5080" algn="just">
              <a:spcBef>
                <a:spcPts val="110"/>
              </a:spcBef>
            </a:pPr>
            <a:r>
              <a:rPr sz="1600" b="1" spc="-10" dirty="0">
                <a:latin typeface="Times New Roman"/>
                <a:cs typeface="Times New Roman"/>
              </a:rPr>
              <a:t>Ключевые </a:t>
            </a:r>
            <a:r>
              <a:rPr sz="1600" b="1" dirty="0">
                <a:latin typeface="Times New Roman"/>
                <a:cs typeface="Times New Roman"/>
              </a:rPr>
              <a:t>дисциплины: </a:t>
            </a:r>
            <a:r>
              <a:rPr lang="ru-RU" sz="1600" b="1" dirty="0" smtClean="0">
                <a:latin typeface="Times New Roman"/>
                <a:cs typeface="Times New Roman"/>
              </a:rPr>
              <a:t>Зоология, Экология, </a:t>
            </a:r>
            <a:r>
              <a:rPr lang="ru-RU" sz="1600" b="1" spc="-10" dirty="0">
                <a:latin typeface="Times New Roman"/>
                <a:cs typeface="Times New Roman"/>
              </a:rPr>
              <a:t>Гидрология</a:t>
            </a:r>
            <a:r>
              <a:rPr lang="ru-RU" sz="1600" b="1" spc="-10" dirty="0" smtClean="0">
                <a:latin typeface="Times New Roman"/>
                <a:cs typeface="Times New Roman"/>
              </a:rPr>
              <a:t>, </a:t>
            </a:r>
            <a:r>
              <a:rPr lang="ru-RU" sz="1600" b="1" dirty="0" smtClean="0">
                <a:latin typeface="Times New Roman"/>
                <a:cs typeface="Times New Roman"/>
              </a:rPr>
              <a:t>Ихтиология, </a:t>
            </a:r>
            <a:r>
              <a:rPr sz="1600" b="1" spc="-10" dirty="0" err="1" smtClean="0">
                <a:latin typeface="Times New Roman"/>
                <a:cs typeface="Times New Roman"/>
              </a:rPr>
              <a:t>Гидробиология</a:t>
            </a:r>
            <a:r>
              <a:rPr sz="1600" b="1" spc="-10" dirty="0">
                <a:latin typeface="Times New Roman"/>
                <a:cs typeface="Times New Roman"/>
              </a:rPr>
              <a:t>, </a:t>
            </a:r>
            <a:r>
              <a:rPr lang="ru-RU" sz="1600" b="1" spc="-10" dirty="0">
                <a:latin typeface="Times New Roman"/>
                <a:cs typeface="Times New Roman"/>
              </a:rPr>
              <a:t>Водные </a:t>
            </a:r>
            <a:r>
              <a:rPr lang="ru-RU" sz="1600" b="1" spc="-5" dirty="0">
                <a:latin typeface="Times New Roman"/>
                <a:cs typeface="Times New Roman"/>
              </a:rPr>
              <a:t>растения, </a:t>
            </a:r>
            <a:r>
              <a:rPr lang="ru-RU" sz="1600" b="1" dirty="0" smtClean="0">
                <a:latin typeface="Times New Roman"/>
                <a:cs typeface="Times New Roman"/>
              </a:rPr>
              <a:t>Биологические </a:t>
            </a:r>
            <a:r>
              <a:rPr lang="ru-RU" sz="1600" b="1" spc="-5" dirty="0">
                <a:latin typeface="Times New Roman"/>
                <a:cs typeface="Times New Roman"/>
              </a:rPr>
              <a:t>основы</a:t>
            </a:r>
            <a:r>
              <a:rPr lang="ru-RU" sz="1600" b="1" spc="-165" dirty="0">
                <a:latin typeface="Times New Roman"/>
                <a:cs typeface="Times New Roman"/>
              </a:rPr>
              <a:t> </a:t>
            </a:r>
            <a:r>
              <a:rPr lang="ru-RU" sz="1600" b="1" spc="-10" dirty="0" smtClean="0">
                <a:latin typeface="Times New Roman"/>
                <a:cs typeface="Times New Roman"/>
              </a:rPr>
              <a:t>рыбоводства, </a:t>
            </a:r>
            <a:r>
              <a:rPr lang="ru-RU" sz="1600" b="1" spc="-20" dirty="0">
                <a:latin typeface="Times New Roman"/>
                <a:cs typeface="Times New Roman"/>
              </a:rPr>
              <a:t>Товарное </a:t>
            </a:r>
            <a:r>
              <a:rPr lang="ru-RU" sz="1600" b="1" spc="-15" dirty="0" smtClean="0">
                <a:latin typeface="Times New Roman"/>
                <a:cs typeface="Times New Roman"/>
              </a:rPr>
              <a:t>рыбоводство, </a:t>
            </a:r>
            <a:r>
              <a:rPr lang="ru-RU" sz="1600" b="1" spc="-10" dirty="0" smtClean="0">
                <a:latin typeface="Times New Roman"/>
                <a:cs typeface="Times New Roman"/>
              </a:rPr>
              <a:t>Искусственное </a:t>
            </a:r>
            <a:r>
              <a:rPr lang="ru-RU" sz="1600" b="1" spc="-10" dirty="0">
                <a:latin typeface="Times New Roman"/>
                <a:cs typeface="Times New Roman"/>
              </a:rPr>
              <a:t>воспроизводство </a:t>
            </a:r>
            <a:r>
              <a:rPr lang="ru-RU" sz="1600" b="1" spc="-10" dirty="0" smtClean="0">
                <a:latin typeface="Times New Roman"/>
                <a:cs typeface="Times New Roman"/>
              </a:rPr>
              <a:t>гидробионтов, О</a:t>
            </a:r>
            <a:r>
              <a:rPr sz="1600" b="1" spc="-5" dirty="0" err="1" smtClean="0">
                <a:latin typeface="Times New Roman"/>
                <a:cs typeface="Times New Roman"/>
              </a:rPr>
              <a:t>сетроводство</a:t>
            </a:r>
            <a:r>
              <a:rPr sz="1600" b="1" spc="-5" dirty="0">
                <a:latin typeface="Times New Roman"/>
                <a:cs typeface="Times New Roman"/>
              </a:rPr>
              <a:t>, </a:t>
            </a:r>
            <a:r>
              <a:rPr sz="1600" b="1" spc="-10" dirty="0" err="1" smtClean="0">
                <a:latin typeface="Times New Roman"/>
                <a:cs typeface="Times New Roman"/>
              </a:rPr>
              <a:t>Болезни</a:t>
            </a:r>
            <a:r>
              <a:rPr sz="1600" b="1" spc="-10" dirty="0" smtClean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imes New Roman"/>
                <a:cs typeface="Times New Roman"/>
              </a:rPr>
              <a:t>рыб </a:t>
            </a:r>
            <a:r>
              <a:rPr sz="1600" b="1" spc="5" dirty="0">
                <a:latin typeface="Times New Roman"/>
                <a:cs typeface="Times New Roman"/>
              </a:rPr>
              <a:t>в  </a:t>
            </a:r>
            <a:r>
              <a:rPr sz="1600" b="1" spc="-15" dirty="0" err="1">
                <a:latin typeface="Times New Roman"/>
                <a:cs typeface="Times New Roman"/>
              </a:rPr>
              <a:t>аквакультуре</a:t>
            </a:r>
            <a:r>
              <a:rPr sz="1600" b="1" spc="-15" dirty="0" smtClean="0">
                <a:latin typeface="Times New Roman"/>
                <a:cs typeface="Times New Roman"/>
              </a:rPr>
              <a:t>,, </a:t>
            </a:r>
            <a:r>
              <a:rPr sz="1600" b="1" spc="-5" dirty="0" err="1" smtClean="0">
                <a:latin typeface="Times New Roman"/>
                <a:cs typeface="Times New Roman"/>
              </a:rPr>
              <a:t>Декоративное</a:t>
            </a:r>
            <a:r>
              <a:rPr sz="1600" b="1" spc="-5" dirty="0" smtClean="0">
                <a:latin typeface="Times New Roman"/>
                <a:cs typeface="Times New Roman"/>
              </a:rPr>
              <a:t> </a:t>
            </a:r>
            <a:r>
              <a:rPr sz="1600" b="1" spc="-20" dirty="0">
                <a:latin typeface="Times New Roman"/>
                <a:cs typeface="Times New Roman"/>
              </a:rPr>
              <a:t>рыбоводство,  Генетика </a:t>
            </a:r>
            <a:r>
              <a:rPr sz="1600" b="1" dirty="0">
                <a:latin typeface="Times New Roman"/>
                <a:cs typeface="Times New Roman"/>
              </a:rPr>
              <a:t>и селекция, </a:t>
            </a:r>
            <a:r>
              <a:rPr sz="1600" b="1" spc="-5" dirty="0">
                <a:latin typeface="Times New Roman"/>
                <a:cs typeface="Times New Roman"/>
              </a:rPr>
              <a:t>Основы экологии </a:t>
            </a:r>
            <a:r>
              <a:rPr sz="1600" b="1" dirty="0">
                <a:latin typeface="Times New Roman"/>
                <a:cs typeface="Times New Roman"/>
              </a:rPr>
              <a:t>и </a:t>
            </a:r>
            <a:r>
              <a:rPr sz="1600" b="1" spc="-5" dirty="0">
                <a:latin typeface="Times New Roman"/>
                <a:cs typeface="Times New Roman"/>
              </a:rPr>
              <a:t>биологии </a:t>
            </a:r>
            <a:r>
              <a:rPr sz="1600" b="1" spc="-10" dirty="0">
                <a:latin typeface="Times New Roman"/>
                <a:cs typeface="Times New Roman"/>
              </a:rPr>
              <a:t>пресноводных </a:t>
            </a:r>
            <a:r>
              <a:rPr sz="1600" b="1" dirty="0">
                <a:latin typeface="Times New Roman"/>
                <a:cs typeface="Times New Roman"/>
              </a:rPr>
              <a:t>и </a:t>
            </a:r>
            <a:r>
              <a:rPr sz="1600" b="1" dirty="0" err="1">
                <a:latin typeface="Times New Roman"/>
                <a:cs typeface="Times New Roman"/>
              </a:rPr>
              <a:t>морских</a:t>
            </a:r>
            <a:r>
              <a:rPr sz="1600" b="1" dirty="0">
                <a:latin typeface="Times New Roman"/>
                <a:cs typeface="Times New Roman"/>
              </a:rPr>
              <a:t>  </a:t>
            </a:r>
            <a:r>
              <a:rPr sz="1600" b="1" spc="-10" dirty="0" err="1" smtClean="0">
                <a:latin typeface="Times New Roman"/>
                <a:cs typeface="Times New Roman"/>
              </a:rPr>
              <a:t>гидробионтов</a:t>
            </a:r>
            <a:r>
              <a:rPr sz="1600" b="1" spc="-10" dirty="0" smtClean="0">
                <a:latin typeface="Times New Roman"/>
                <a:cs typeface="Times New Roman"/>
              </a:rPr>
              <a:t>,</a:t>
            </a:r>
            <a:r>
              <a:rPr lang="ru-RU" sz="1600" b="1" spc="-10" dirty="0" smtClean="0">
                <a:latin typeface="Times New Roman"/>
                <a:cs typeface="Times New Roman"/>
              </a:rPr>
              <a:t> </a:t>
            </a:r>
            <a:r>
              <a:rPr sz="1600" b="1" spc="-10" dirty="0" err="1" smtClean="0">
                <a:latin typeface="Times New Roman"/>
                <a:cs typeface="Times New Roman"/>
              </a:rPr>
              <a:t>Рыбохозяйственная</a:t>
            </a:r>
            <a:r>
              <a:rPr sz="1600" b="1" spc="-10" dirty="0" smtClean="0">
                <a:latin typeface="Times New Roman"/>
                <a:cs typeface="Times New Roman"/>
              </a:rPr>
              <a:t>  </a:t>
            </a:r>
            <a:r>
              <a:rPr sz="1600" b="1" spc="-5" dirty="0" err="1" smtClean="0">
                <a:latin typeface="Times New Roman"/>
                <a:cs typeface="Times New Roman"/>
              </a:rPr>
              <a:t>гидротехника</a:t>
            </a:r>
            <a:r>
              <a:rPr lang="ru-RU" sz="1600" b="1" spc="-5" dirty="0" smtClean="0">
                <a:latin typeface="Times New Roman"/>
                <a:cs typeface="Times New Roman"/>
              </a:rPr>
              <a:t> и другие.</a:t>
            </a:r>
            <a:r>
              <a:rPr sz="1600" b="1" spc="-5" dirty="0" smtClean="0">
                <a:latin typeface="Times New Roman"/>
                <a:cs typeface="Times New Roman"/>
              </a:rPr>
              <a:t> </a:t>
            </a:r>
            <a:endParaRPr sz="16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29768" y="569976"/>
            <a:ext cx="8357870" cy="2310765"/>
          </a:xfrm>
          <a:custGeom>
            <a:avLst/>
            <a:gdLst/>
            <a:ahLst/>
            <a:cxnLst/>
            <a:rect l="l" t="t" r="r" b="b"/>
            <a:pathLst>
              <a:path w="8357870" h="2310765">
                <a:moveTo>
                  <a:pt x="0" y="2310384"/>
                </a:moveTo>
                <a:lnTo>
                  <a:pt x="8357616" y="2310384"/>
                </a:lnTo>
                <a:lnTo>
                  <a:pt x="8357616" y="0"/>
                </a:lnTo>
                <a:lnTo>
                  <a:pt x="0" y="0"/>
                </a:lnTo>
                <a:lnTo>
                  <a:pt x="0" y="2310384"/>
                </a:lnTo>
                <a:close/>
              </a:path>
            </a:pathLst>
          </a:custGeom>
          <a:solidFill>
            <a:srgbClr val="EBF0D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507593" y="606933"/>
            <a:ext cx="8204200" cy="22212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7620" algn="r">
              <a:lnSpc>
                <a:spcPct val="100000"/>
              </a:lnSpc>
              <a:spcBef>
                <a:spcPts val="100"/>
              </a:spcBef>
              <a:tabLst>
                <a:tab pos="325755" algn="l"/>
                <a:tab pos="960119" algn="l"/>
                <a:tab pos="1554480" algn="l"/>
                <a:tab pos="1835150" algn="l"/>
                <a:tab pos="2566670" algn="l"/>
                <a:tab pos="3609340" algn="l"/>
                <a:tab pos="4408805" algn="l"/>
                <a:tab pos="5426710" algn="l"/>
                <a:tab pos="6485255" algn="l"/>
                <a:tab pos="7622540" algn="l"/>
              </a:tabLst>
            </a:pPr>
            <a:r>
              <a:rPr sz="1800" dirty="0">
                <a:latin typeface="Times New Roman"/>
                <a:cs typeface="Times New Roman"/>
              </a:rPr>
              <a:t>В	</a:t>
            </a:r>
            <a:r>
              <a:rPr sz="1800" spc="10" dirty="0">
                <a:latin typeface="Times New Roman"/>
                <a:cs typeface="Times New Roman"/>
              </a:rPr>
              <a:t>20</a:t>
            </a:r>
            <a:r>
              <a:rPr sz="1800" spc="-15" dirty="0">
                <a:latin typeface="Times New Roman"/>
                <a:cs typeface="Times New Roman"/>
              </a:rPr>
              <a:t>1</a:t>
            </a:r>
            <a:r>
              <a:rPr sz="1800" dirty="0">
                <a:latin typeface="Times New Roman"/>
                <a:cs typeface="Times New Roman"/>
              </a:rPr>
              <a:t>6	</a:t>
            </a:r>
            <a:r>
              <a:rPr sz="1800" spc="-70" dirty="0">
                <a:latin typeface="Times New Roman"/>
                <a:cs typeface="Times New Roman"/>
              </a:rPr>
              <a:t>г</a:t>
            </a:r>
            <a:r>
              <a:rPr sz="1800" spc="-40" dirty="0">
                <a:latin typeface="Times New Roman"/>
                <a:cs typeface="Times New Roman"/>
              </a:rPr>
              <a:t>о</a:t>
            </a:r>
            <a:r>
              <a:rPr sz="1800" dirty="0">
                <a:latin typeface="Times New Roman"/>
                <a:cs typeface="Times New Roman"/>
              </a:rPr>
              <a:t>ду	в	</a:t>
            </a:r>
            <a:r>
              <a:rPr sz="1800" spc="15" dirty="0">
                <a:latin typeface="Times New Roman"/>
                <a:cs typeface="Times New Roman"/>
              </a:rPr>
              <a:t>ц</a:t>
            </a:r>
            <a:r>
              <a:rPr sz="1800" spc="-10" dirty="0">
                <a:latin typeface="Times New Roman"/>
                <a:cs typeface="Times New Roman"/>
              </a:rPr>
              <a:t>е</a:t>
            </a:r>
            <a:r>
              <a:rPr sz="1800" spc="-15" dirty="0">
                <a:latin typeface="Times New Roman"/>
                <a:cs typeface="Times New Roman"/>
              </a:rPr>
              <a:t>л</a:t>
            </a:r>
            <a:r>
              <a:rPr sz="1800" spc="10" dirty="0">
                <a:latin typeface="Times New Roman"/>
                <a:cs typeface="Times New Roman"/>
              </a:rPr>
              <a:t>я</a:t>
            </a:r>
            <a:r>
              <a:rPr sz="1800" dirty="0">
                <a:latin typeface="Times New Roman"/>
                <a:cs typeface="Times New Roman"/>
              </a:rPr>
              <a:t>х	</a:t>
            </a:r>
            <a:r>
              <a:rPr sz="1800" spc="10" dirty="0">
                <a:latin typeface="Times New Roman"/>
                <a:cs typeface="Times New Roman"/>
              </a:rPr>
              <a:t>р</a:t>
            </a:r>
            <a:r>
              <a:rPr sz="1800" spc="-10" dirty="0">
                <a:latin typeface="Times New Roman"/>
                <a:cs typeface="Times New Roman"/>
              </a:rPr>
              <a:t>а</a:t>
            </a:r>
            <a:r>
              <a:rPr sz="1800" spc="5" dirty="0">
                <a:latin typeface="Times New Roman"/>
                <a:cs typeface="Times New Roman"/>
              </a:rPr>
              <a:t>з</a:t>
            </a:r>
            <a:r>
              <a:rPr sz="1800" spc="-10" dirty="0">
                <a:latin typeface="Times New Roman"/>
                <a:cs typeface="Times New Roman"/>
              </a:rPr>
              <a:t>в</a:t>
            </a:r>
            <a:r>
              <a:rPr sz="1800" spc="15" dirty="0">
                <a:latin typeface="Times New Roman"/>
                <a:cs typeface="Times New Roman"/>
              </a:rPr>
              <a:t>и</a:t>
            </a:r>
            <a:r>
              <a:rPr sz="1800" dirty="0">
                <a:latin typeface="Times New Roman"/>
                <a:cs typeface="Times New Roman"/>
              </a:rPr>
              <a:t>тия	</a:t>
            </a:r>
            <a:r>
              <a:rPr sz="1800" spc="-10" dirty="0">
                <a:latin typeface="Times New Roman"/>
                <a:cs typeface="Times New Roman"/>
              </a:rPr>
              <a:t>с</a:t>
            </a:r>
            <a:r>
              <a:rPr sz="1800" spc="-35" dirty="0">
                <a:latin typeface="Times New Roman"/>
                <a:cs typeface="Times New Roman"/>
              </a:rPr>
              <a:t>в</a:t>
            </a:r>
            <a:r>
              <a:rPr sz="1800" spc="10" dirty="0">
                <a:latin typeface="Times New Roman"/>
                <a:cs typeface="Times New Roman"/>
              </a:rPr>
              <a:t>я</a:t>
            </a:r>
            <a:r>
              <a:rPr sz="1800" spc="5" dirty="0">
                <a:latin typeface="Times New Roman"/>
                <a:cs typeface="Times New Roman"/>
              </a:rPr>
              <a:t>з</a:t>
            </a:r>
            <a:r>
              <a:rPr sz="1800" spc="-10" dirty="0">
                <a:latin typeface="Times New Roman"/>
                <a:cs typeface="Times New Roman"/>
              </a:rPr>
              <a:t>е</a:t>
            </a:r>
            <a:r>
              <a:rPr sz="1800" dirty="0">
                <a:latin typeface="Times New Roman"/>
                <a:cs typeface="Times New Roman"/>
              </a:rPr>
              <a:t>й	</a:t>
            </a:r>
            <a:r>
              <a:rPr sz="1800" spc="-10" dirty="0">
                <a:latin typeface="Times New Roman"/>
                <a:cs typeface="Times New Roman"/>
              </a:rPr>
              <a:t>выс</a:t>
            </a:r>
            <a:r>
              <a:rPr sz="1800" dirty="0">
                <a:latin typeface="Times New Roman"/>
                <a:cs typeface="Times New Roman"/>
              </a:rPr>
              <a:t>ш</a:t>
            </a:r>
            <a:r>
              <a:rPr sz="1800" spc="-10" dirty="0">
                <a:latin typeface="Times New Roman"/>
                <a:cs typeface="Times New Roman"/>
              </a:rPr>
              <a:t>е</a:t>
            </a:r>
            <a:r>
              <a:rPr sz="1800" spc="-45" dirty="0">
                <a:latin typeface="Times New Roman"/>
                <a:cs typeface="Times New Roman"/>
              </a:rPr>
              <a:t>г</a:t>
            </a:r>
            <a:r>
              <a:rPr sz="1800" dirty="0">
                <a:latin typeface="Times New Roman"/>
                <a:cs typeface="Times New Roman"/>
              </a:rPr>
              <a:t>о	</a:t>
            </a:r>
            <a:r>
              <a:rPr sz="1800" spc="-35" dirty="0">
                <a:latin typeface="Times New Roman"/>
                <a:cs typeface="Times New Roman"/>
              </a:rPr>
              <a:t>у</a:t>
            </a:r>
            <a:r>
              <a:rPr sz="1800" spc="5" dirty="0">
                <a:latin typeface="Times New Roman"/>
                <a:cs typeface="Times New Roman"/>
              </a:rPr>
              <a:t>ч</a:t>
            </a:r>
            <a:r>
              <a:rPr sz="1800" dirty="0">
                <a:latin typeface="Times New Roman"/>
                <a:cs typeface="Times New Roman"/>
              </a:rPr>
              <a:t>е</a:t>
            </a:r>
            <a:r>
              <a:rPr sz="1800" spc="-10" dirty="0">
                <a:latin typeface="Times New Roman"/>
                <a:cs typeface="Times New Roman"/>
              </a:rPr>
              <a:t>б</a:t>
            </a:r>
            <a:r>
              <a:rPr sz="1800" spc="-5" dirty="0">
                <a:latin typeface="Times New Roman"/>
                <a:cs typeface="Times New Roman"/>
              </a:rPr>
              <a:t>н</a:t>
            </a:r>
            <a:r>
              <a:rPr sz="1800" spc="10" dirty="0">
                <a:latin typeface="Times New Roman"/>
                <a:cs typeface="Times New Roman"/>
              </a:rPr>
              <a:t>о</a:t>
            </a:r>
            <a:r>
              <a:rPr sz="1800" spc="-40" dirty="0">
                <a:latin typeface="Times New Roman"/>
                <a:cs typeface="Times New Roman"/>
              </a:rPr>
              <a:t>г</a:t>
            </a:r>
            <a:r>
              <a:rPr sz="1800" dirty="0">
                <a:latin typeface="Times New Roman"/>
                <a:cs typeface="Times New Roman"/>
              </a:rPr>
              <a:t>о	</a:t>
            </a:r>
            <a:r>
              <a:rPr sz="1800" spc="5" dirty="0">
                <a:latin typeface="Times New Roman"/>
                <a:cs typeface="Times New Roman"/>
              </a:rPr>
              <a:t>з</a:t>
            </a:r>
            <a:r>
              <a:rPr sz="1800" spc="-10" dirty="0">
                <a:latin typeface="Times New Roman"/>
                <a:cs typeface="Times New Roman"/>
              </a:rPr>
              <a:t>ав</a:t>
            </a:r>
            <a:r>
              <a:rPr sz="1800" spc="-35" dirty="0">
                <a:latin typeface="Times New Roman"/>
                <a:cs typeface="Times New Roman"/>
              </a:rPr>
              <a:t>е</a:t>
            </a:r>
            <a:r>
              <a:rPr sz="1800" dirty="0">
                <a:latin typeface="Times New Roman"/>
                <a:cs typeface="Times New Roman"/>
              </a:rPr>
              <a:t>д</a:t>
            </a:r>
            <a:r>
              <a:rPr sz="1800" spc="-15" dirty="0">
                <a:latin typeface="Times New Roman"/>
                <a:cs typeface="Times New Roman"/>
              </a:rPr>
              <a:t>е</a:t>
            </a:r>
            <a:r>
              <a:rPr sz="1800" spc="-5" dirty="0">
                <a:latin typeface="Times New Roman"/>
                <a:cs typeface="Times New Roman"/>
              </a:rPr>
              <a:t>н</a:t>
            </a:r>
            <a:r>
              <a:rPr sz="1800" spc="-10" dirty="0">
                <a:latin typeface="Times New Roman"/>
                <a:cs typeface="Times New Roman"/>
              </a:rPr>
              <a:t>и</a:t>
            </a:r>
            <a:r>
              <a:rPr sz="1800" dirty="0">
                <a:latin typeface="Times New Roman"/>
                <a:cs typeface="Times New Roman"/>
              </a:rPr>
              <a:t>я	с</a:t>
            </a:r>
          </a:p>
          <a:p>
            <a:pPr marR="5715" algn="r">
              <a:lnSpc>
                <a:spcPct val="100000"/>
              </a:lnSpc>
              <a:tabLst>
                <a:tab pos="1633855" algn="l"/>
                <a:tab pos="3261995" algn="l"/>
                <a:tab pos="4378325" algn="l"/>
                <a:tab pos="5057775" algn="l"/>
                <a:tab pos="6027420" algn="l"/>
                <a:tab pos="6316980" algn="l"/>
                <a:tab pos="7274559" algn="l"/>
              </a:tabLst>
            </a:pPr>
            <a:r>
              <a:rPr sz="1800" spc="-5" dirty="0">
                <a:latin typeface="Times New Roman"/>
                <a:cs typeface="Times New Roman"/>
              </a:rPr>
              <a:t>д</a:t>
            </a:r>
            <a:r>
              <a:rPr sz="1800" spc="-10" dirty="0">
                <a:latin typeface="Times New Roman"/>
                <a:cs typeface="Times New Roman"/>
              </a:rPr>
              <a:t>е</a:t>
            </a:r>
            <a:r>
              <a:rPr sz="1800" spc="5" dirty="0">
                <a:latin typeface="Times New Roman"/>
                <a:cs typeface="Times New Roman"/>
              </a:rPr>
              <a:t>я</a:t>
            </a:r>
            <a:r>
              <a:rPr sz="1800" dirty="0">
                <a:latin typeface="Times New Roman"/>
                <a:cs typeface="Times New Roman"/>
              </a:rPr>
              <a:t>те</a:t>
            </a:r>
            <a:r>
              <a:rPr sz="1800" spc="-15" dirty="0">
                <a:latin typeface="Times New Roman"/>
                <a:cs typeface="Times New Roman"/>
              </a:rPr>
              <a:t>л</a:t>
            </a:r>
            <a:r>
              <a:rPr sz="1800" spc="-10" dirty="0">
                <a:latin typeface="Times New Roman"/>
                <a:cs typeface="Times New Roman"/>
              </a:rPr>
              <a:t>ь</a:t>
            </a:r>
            <a:r>
              <a:rPr sz="1800" spc="-5" dirty="0">
                <a:latin typeface="Times New Roman"/>
                <a:cs typeface="Times New Roman"/>
              </a:rPr>
              <a:t>н</a:t>
            </a:r>
            <a:r>
              <a:rPr sz="1800" spc="50" dirty="0">
                <a:latin typeface="Times New Roman"/>
                <a:cs typeface="Times New Roman"/>
              </a:rPr>
              <a:t>о</a:t>
            </a:r>
            <a:r>
              <a:rPr sz="1800" spc="-10" dirty="0">
                <a:latin typeface="Times New Roman"/>
                <a:cs typeface="Times New Roman"/>
              </a:rPr>
              <a:t>с</a:t>
            </a:r>
            <a:r>
              <a:rPr sz="1800" dirty="0">
                <a:latin typeface="Times New Roman"/>
                <a:cs typeface="Times New Roman"/>
              </a:rPr>
              <a:t>тью	</a:t>
            </a:r>
            <a:r>
              <a:rPr sz="1800" spc="-15" dirty="0">
                <a:latin typeface="Times New Roman"/>
                <a:cs typeface="Times New Roman"/>
              </a:rPr>
              <a:t>о</a:t>
            </a:r>
            <a:r>
              <a:rPr sz="1800" dirty="0">
                <a:latin typeface="Times New Roman"/>
                <a:cs typeface="Times New Roman"/>
              </a:rPr>
              <a:t>т</a:t>
            </a:r>
            <a:r>
              <a:rPr sz="1800" spc="-55" dirty="0">
                <a:latin typeface="Times New Roman"/>
                <a:cs typeface="Times New Roman"/>
              </a:rPr>
              <a:t>е</a:t>
            </a:r>
            <a:r>
              <a:rPr sz="1800" dirty="0">
                <a:latin typeface="Times New Roman"/>
                <a:cs typeface="Times New Roman"/>
              </a:rPr>
              <a:t>ч</a:t>
            </a:r>
            <a:r>
              <a:rPr sz="1800" spc="40" dirty="0">
                <a:latin typeface="Times New Roman"/>
                <a:cs typeface="Times New Roman"/>
              </a:rPr>
              <a:t>е</a:t>
            </a:r>
            <a:r>
              <a:rPr sz="1800" spc="-10" dirty="0">
                <a:latin typeface="Times New Roman"/>
                <a:cs typeface="Times New Roman"/>
              </a:rPr>
              <a:t>с</a:t>
            </a:r>
            <a:r>
              <a:rPr sz="1800" dirty="0">
                <a:latin typeface="Times New Roman"/>
                <a:cs typeface="Times New Roman"/>
              </a:rPr>
              <a:t>т</a:t>
            </a:r>
            <a:r>
              <a:rPr sz="1800" spc="-10" dirty="0">
                <a:latin typeface="Times New Roman"/>
                <a:cs typeface="Times New Roman"/>
              </a:rPr>
              <a:t>ве</a:t>
            </a:r>
            <a:r>
              <a:rPr sz="1800" spc="-5" dirty="0">
                <a:latin typeface="Times New Roman"/>
                <a:cs typeface="Times New Roman"/>
              </a:rPr>
              <a:t>н</a:t>
            </a:r>
            <a:r>
              <a:rPr sz="1800" spc="-10" dirty="0">
                <a:latin typeface="Times New Roman"/>
                <a:cs typeface="Times New Roman"/>
              </a:rPr>
              <a:t>н</a:t>
            </a:r>
            <a:r>
              <a:rPr sz="1800" spc="10" dirty="0">
                <a:latin typeface="Times New Roman"/>
                <a:cs typeface="Times New Roman"/>
              </a:rPr>
              <a:t>ы</a:t>
            </a:r>
            <a:r>
              <a:rPr sz="1800" dirty="0">
                <a:latin typeface="Times New Roman"/>
                <a:cs typeface="Times New Roman"/>
              </a:rPr>
              <a:t>х	</a:t>
            </a:r>
            <a:r>
              <a:rPr sz="1800" spc="-110" dirty="0">
                <a:latin typeface="Times New Roman"/>
                <a:cs typeface="Times New Roman"/>
              </a:rPr>
              <a:t>к</a:t>
            </a:r>
            <a:r>
              <a:rPr sz="1800" spc="-15" dirty="0">
                <a:latin typeface="Times New Roman"/>
                <a:cs typeface="Times New Roman"/>
              </a:rPr>
              <a:t>ом</a:t>
            </a:r>
            <a:r>
              <a:rPr sz="1800" spc="-5" dirty="0">
                <a:latin typeface="Times New Roman"/>
                <a:cs typeface="Times New Roman"/>
              </a:rPr>
              <a:t>п</a:t>
            </a:r>
            <a:r>
              <a:rPr sz="1800" spc="-10" dirty="0">
                <a:latin typeface="Times New Roman"/>
                <a:cs typeface="Times New Roman"/>
              </a:rPr>
              <a:t>а</a:t>
            </a:r>
            <a:r>
              <a:rPr sz="1800" spc="-5" dirty="0">
                <a:latin typeface="Times New Roman"/>
                <a:cs typeface="Times New Roman"/>
              </a:rPr>
              <a:t>ни</a:t>
            </a:r>
            <a:r>
              <a:rPr sz="1800" dirty="0">
                <a:latin typeface="Times New Roman"/>
                <a:cs typeface="Times New Roman"/>
              </a:rPr>
              <a:t>й	</a:t>
            </a:r>
            <a:r>
              <a:rPr sz="1800" spc="-5" dirty="0">
                <a:latin typeface="Times New Roman"/>
                <a:cs typeface="Times New Roman"/>
              </a:rPr>
              <a:t>б</a:t>
            </a:r>
            <a:r>
              <a:rPr sz="1800" spc="-15" dirty="0">
                <a:latin typeface="Times New Roman"/>
                <a:cs typeface="Times New Roman"/>
              </a:rPr>
              <a:t>ы</a:t>
            </a:r>
            <a:r>
              <a:rPr sz="1800" spc="10" dirty="0">
                <a:latin typeface="Times New Roman"/>
                <a:cs typeface="Times New Roman"/>
              </a:rPr>
              <a:t>л</a:t>
            </a:r>
            <a:r>
              <a:rPr sz="1800" dirty="0">
                <a:latin typeface="Times New Roman"/>
                <a:cs typeface="Times New Roman"/>
              </a:rPr>
              <a:t>и	</a:t>
            </a:r>
            <a:r>
              <a:rPr sz="1800" spc="-10" dirty="0">
                <a:latin typeface="Times New Roman"/>
                <a:cs typeface="Times New Roman"/>
              </a:rPr>
              <a:t>с</a:t>
            </a:r>
            <a:r>
              <a:rPr sz="1800" spc="5" dirty="0">
                <a:latin typeface="Times New Roman"/>
                <a:cs typeface="Times New Roman"/>
              </a:rPr>
              <a:t>о</a:t>
            </a:r>
            <a:r>
              <a:rPr sz="1800" spc="-20" dirty="0">
                <a:latin typeface="Times New Roman"/>
                <a:cs typeface="Times New Roman"/>
              </a:rPr>
              <a:t>з</a:t>
            </a:r>
            <a:r>
              <a:rPr sz="1800" spc="-5" dirty="0">
                <a:latin typeface="Times New Roman"/>
                <a:cs typeface="Times New Roman"/>
              </a:rPr>
              <a:t>д</a:t>
            </a:r>
            <a:r>
              <a:rPr sz="1800" spc="-10" dirty="0">
                <a:latin typeface="Times New Roman"/>
                <a:cs typeface="Times New Roman"/>
              </a:rPr>
              <a:t>а</a:t>
            </a:r>
            <a:r>
              <a:rPr sz="1800" spc="-5" dirty="0">
                <a:latin typeface="Times New Roman"/>
                <a:cs typeface="Times New Roman"/>
              </a:rPr>
              <a:t>н</a:t>
            </a:r>
            <a:r>
              <a:rPr sz="1800" dirty="0">
                <a:latin typeface="Times New Roman"/>
                <a:cs typeface="Times New Roman"/>
              </a:rPr>
              <a:t>ы	2	</a:t>
            </a:r>
            <a:r>
              <a:rPr sz="1800" spc="-5" dirty="0">
                <a:latin typeface="Times New Roman"/>
                <a:cs typeface="Times New Roman"/>
              </a:rPr>
              <a:t>б</a:t>
            </a:r>
            <a:r>
              <a:rPr sz="1800" spc="-10" dirty="0">
                <a:latin typeface="Times New Roman"/>
                <a:cs typeface="Times New Roman"/>
              </a:rPr>
              <a:t>а</a:t>
            </a:r>
            <a:r>
              <a:rPr sz="1800" spc="5" dirty="0">
                <a:latin typeface="Times New Roman"/>
                <a:cs typeface="Times New Roman"/>
              </a:rPr>
              <a:t>зо</a:t>
            </a:r>
            <a:r>
              <a:rPr sz="1800" spc="-15" dirty="0">
                <a:latin typeface="Times New Roman"/>
                <a:cs typeface="Times New Roman"/>
              </a:rPr>
              <a:t>вы</a:t>
            </a:r>
            <a:r>
              <a:rPr sz="1800" dirty="0">
                <a:latin typeface="Times New Roman"/>
                <a:cs typeface="Times New Roman"/>
              </a:rPr>
              <a:t>е	</a:t>
            </a:r>
            <a:r>
              <a:rPr sz="1800" spc="-40" dirty="0">
                <a:latin typeface="Times New Roman"/>
                <a:cs typeface="Times New Roman"/>
              </a:rPr>
              <a:t>к</a:t>
            </a:r>
            <a:r>
              <a:rPr sz="1800" spc="-10" dirty="0">
                <a:latin typeface="Times New Roman"/>
                <a:cs typeface="Times New Roman"/>
              </a:rPr>
              <a:t>а</a:t>
            </a:r>
            <a:r>
              <a:rPr sz="1800" spc="5" dirty="0">
                <a:latin typeface="Times New Roman"/>
                <a:cs typeface="Times New Roman"/>
              </a:rPr>
              <a:t>ф</a:t>
            </a:r>
            <a:r>
              <a:rPr sz="1800" spc="-35" dirty="0">
                <a:latin typeface="Times New Roman"/>
                <a:cs typeface="Times New Roman"/>
              </a:rPr>
              <a:t>е</a:t>
            </a:r>
            <a:r>
              <a:rPr sz="1800" spc="-5" dirty="0">
                <a:latin typeface="Times New Roman"/>
                <a:cs typeface="Times New Roman"/>
              </a:rPr>
              <a:t>д</a:t>
            </a:r>
            <a:r>
              <a:rPr sz="1800" spc="5" dirty="0">
                <a:latin typeface="Times New Roman"/>
                <a:cs typeface="Times New Roman"/>
              </a:rPr>
              <a:t>р</a:t>
            </a:r>
            <a:r>
              <a:rPr sz="1800" spc="-5" dirty="0">
                <a:latin typeface="Times New Roman"/>
                <a:cs typeface="Times New Roman"/>
              </a:rPr>
              <a:t>ы</a:t>
            </a:r>
            <a:r>
              <a:rPr sz="1800" dirty="0">
                <a:latin typeface="Times New Roman"/>
                <a:cs typeface="Times New Roman"/>
              </a:rPr>
              <a:t>:</a:t>
            </a:r>
          </a:p>
          <a:p>
            <a:pPr marL="12700" marR="5080" algn="just">
              <a:lnSpc>
                <a:spcPct val="100000"/>
              </a:lnSpc>
            </a:pPr>
            <a:r>
              <a:rPr sz="1800" spc="-5" dirty="0">
                <a:latin typeface="Times New Roman"/>
                <a:cs typeface="Times New Roman"/>
              </a:rPr>
              <a:t>«Санитарно-гигиенические </a:t>
            </a:r>
            <a:r>
              <a:rPr sz="1800" spc="-10" dirty="0">
                <a:latin typeface="Times New Roman"/>
                <a:cs typeface="Times New Roman"/>
              </a:rPr>
              <a:t>исследования </a:t>
            </a:r>
            <a:r>
              <a:rPr sz="1800" spc="-15" dirty="0">
                <a:latin typeface="Times New Roman"/>
                <a:cs typeface="Times New Roman"/>
              </a:rPr>
              <a:t>водных </a:t>
            </a:r>
            <a:r>
              <a:rPr sz="1800" spc="-5" dirty="0">
                <a:latin typeface="Times New Roman"/>
                <a:cs typeface="Times New Roman"/>
              </a:rPr>
              <a:t>экосистем» </a:t>
            </a:r>
            <a:r>
              <a:rPr sz="1800" dirty="0">
                <a:latin typeface="Times New Roman"/>
                <a:cs typeface="Times New Roman"/>
              </a:rPr>
              <a:t>(при </a:t>
            </a:r>
            <a:r>
              <a:rPr sz="1800" spc="-5" dirty="0">
                <a:latin typeface="Times New Roman"/>
                <a:cs typeface="Times New Roman"/>
              </a:rPr>
              <a:t>ООО </a:t>
            </a:r>
            <a:r>
              <a:rPr sz="1800" spc="-20" dirty="0">
                <a:latin typeface="Times New Roman"/>
                <a:cs typeface="Times New Roman"/>
              </a:rPr>
              <a:t>«Научно-  </a:t>
            </a:r>
            <a:r>
              <a:rPr sz="1800" spc="-10" dirty="0">
                <a:latin typeface="Times New Roman"/>
                <a:cs typeface="Times New Roman"/>
              </a:rPr>
              <a:t>исследовательский, </a:t>
            </a:r>
            <a:r>
              <a:rPr sz="1800" spc="-5" dirty="0">
                <a:latin typeface="Times New Roman"/>
                <a:cs typeface="Times New Roman"/>
              </a:rPr>
              <a:t>проектный </a:t>
            </a:r>
            <a:r>
              <a:rPr sz="1800" spc="-10" dirty="0">
                <a:latin typeface="Times New Roman"/>
                <a:cs typeface="Times New Roman"/>
              </a:rPr>
              <a:t>институт </a:t>
            </a:r>
            <a:r>
              <a:rPr sz="1800" spc="-5" dirty="0">
                <a:latin typeface="Times New Roman"/>
                <a:cs typeface="Times New Roman"/>
              </a:rPr>
              <a:t>(НИПИ) </a:t>
            </a:r>
            <a:r>
              <a:rPr sz="1800" spc="-15" dirty="0">
                <a:latin typeface="Times New Roman"/>
                <a:cs typeface="Times New Roman"/>
              </a:rPr>
              <a:t>«Технополис») </a:t>
            </a:r>
            <a:r>
              <a:rPr sz="1800" dirty="0">
                <a:latin typeface="Times New Roman"/>
                <a:cs typeface="Times New Roman"/>
              </a:rPr>
              <a:t>и </a:t>
            </a:r>
            <a:r>
              <a:rPr sz="1800" spc="-10" dirty="0">
                <a:latin typeface="Times New Roman"/>
                <a:cs typeface="Times New Roman"/>
              </a:rPr>
              <a:t>«Рыбоводно-  продукционные исследования </a:t>
            </a:r>
            <a:r>
              <a:rPr sz="1800" dirty="0">
                <a:latin typeface="Times New Roman"/>
                <a:cs typeface="Times New Roman"/>
              </a:rPr>
              <a:t>в </a:t>
            </a:r>
            <a:r>
              <a:rPr sz="1800" spc="-20" dirty="0">
                <a:latin typeface="Times New Roman"/>
                <a:cs typeface="Times New Roman"/>
              </a:rPr>
              <a:t>аквакультуре» </a:t>
            </a:r>
            <a:r>
              <a:rPr sz="1800" dirty="0">
                <a:latin typeface="Times New Roman"/>
                <a:cs typeface="Times New Roman"/>
              </a:rPr>
              <a:t>(при </a:t>
            </a:r>
            <a:r>
              <a:rPr sz="1800" spc="-5" dirty="0">
                <a:latin typeface="Times New Roman"/>
                <a:cs typeface="Times New Roman"/>
              </a:rPr>
              <a:t>ООО </a:t>
            </a:r>
            <a:r>
              <a:rPr sz="1800" dirty="0">
                <a:latin typeface="Times New Roman"/>
                <a:cs typeface="Times New Roman"/>
              </a:rPr>
              <a:t>«Биосфера»), </a:t>
            </a:r>
            <a:r>
              <a:rPr sz="1800" spc="-15" dirty="0">
                <a:latin typeface="Times New Roman"/>
                <a:cs typeface="Times New Roman"/>
              </a:rPr>
              <a:t>заключен  </a:t>
            </a:r>
            <a:r>
              <a:rPr sz="1800" spc="-10" dirty="0">
                <a:latin typeface="Times New Roman"/>
                <a:cs typeface="Times New Roman"/>
              </a:rPr>
              <a:t>Меморандум </a:t>
            </a:r>
            <a:r>
              <a:rPr sz="1800" dirty="0">
                <a:latin typeface="Times New Roman"/>
                <a:cs typeface="Times New Roman"/>
              </a:rPr>
              <a:t>о </a:t>
            </a:r>
            <a:r>
              <a:rPr sz="1800" spc="-10" dirty="0">
                <a:latin typeface="Times New Roman"/>
                <a:cs typeface="Times New Roman"/>
              </a:rPr>
              <a:t>взаимосотрудничестве </a:t>
            </a:r>
            <a:r>
              <a:rPr sz="1800" dirty="0">
                <a:latin typeface="Times New Roman"/>
                <a:cs typeface="Times New Roman"/>
              </a:rPr>
              <a:t>между </a:t>
            </a:r>
            <a:r>
              <a:rPr sz="1800" spc="-10" dirty="0">
                <a:latin typeface="Times New Roman"/>
                <a:cs typeface="Times New Roman"/>
              </a:rPr>
              <a:t>Ростокским университетом  </a:t>
            </a:r>
            <a:r>
              <a:rPr sz="1800" spc="-25" dirty="0">
                <a:latin typeface="Times New Roman"/>
                <a:cs typeface="Times New Roman"/>
              </a:rPr>
              <a:t>(Германия) </a:t>
            </a:r>
            <a:r>
              <a:rPr sz="1800" dirty="0">
                <a:latin typeface="Times New Roman"/>
                <a:cs typeface="Times New Roman"/>
              </a:rPr>
              <a:t>и </a:t>
            </a:r>
            <a:r>
              <a:rPr sz="1800" spc="-30" dirty="0">
                <a:latin typeface="Times New Roman"/>
                <a:cs typeface="Times New Roman"/>
              </a:rPr>
              <a:t>ФГБОУ </a:t>
            </a:r>
            <a:r>
              <a:rPr sz="1800" spc="10" dirty="0">
                <a:latin typeface="Times New Roman"/>
                <a:cs typeface="Times New Roman"/>
              </a:rPr>
              <a:t>ВО </a:t>
            </a:r>
            <a:r>
              <a:rPr sz="1800" spc="-25" dirty="0">
                <a:latin typeface="Times New Roman"/>
                <a:cs typeface="Times New Roman"/>
              </a:rPr>
              <a:t>«КГЭУ» </a:t>
            </a:r>
            <a:r>
              <a:rPr sz="1800" dirty="0">
                <a:latin typeface="Times New Roman"/>
                <a:cs typeface="Times New Roman"/>
              </a:rPr>
              <a:t>с целью </a:t>
            </a:r>
            <a:r>
              <a:rPr sz="1800" spc="-10" dirty="0">
                <a:latin typeface="Times New Roman"/>
                <a:cs typeface="Times New Roman"/>
              </a:rPr>
              <a:t>содействия </a:t>
            </a:r>
            <a:r>
              <a:rPr sz="1800" spc="-5" dirty="0">
                <a:latin typeface="Times New Roman"/>
                <a:cs typeface="Times New Roman"/>
              </a:rPr>
              <a:t>повышению эффективности  </a:t>
            </a:r>
            <a:r>
              <a:rPr sz="1800" spc="-10" dirty="0">
                <a:latin typeface="Times New Roman"/>
                <a:cs typeface="Times New Roman"/>
              </a:rPr>
              <a:t>академических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обменов.</a:t>
            </a:r>
            <a:endParaRPr sz="1800" dirty="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29768" y="3499103"/>
            <a:ext cx="8284845" cy="2310765"/>
          </a:xfrm>
          <a:custGeom>
            <a:avLst/>
            <a:gdLst/>
            <a:ahLst/>
            <a:cxnLst/>
            <a:rect l="l" t="t" r="r" b="b"/>
            <a:pathLst>
              <a:path w="8284845" h="2310765">
                <a:moveTo>
                  <a:pt x="0" y="2310384"/>
                </a:moveTo>
                <a:lnTo>
                  <a:pt x="8284464" y="2310384"/>
                </a:lnTo>
                <a:lnTo>
                  <a:pt x="8284464" y="0"/>
                </a:lnTo>
                <a:lnTo>
                  <a:pt x="0" y="0"/>
                </a:lnTo>
                <a:lnTo>
                  <a:pt x="0" y="2310384"/>
                </a:lnTo>
                <a:close/>
              </a:path>
            </a:pathLst>
          </a:custGeom>
          <a:solidFill>
            <a:srgbClr val="EBF0D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507593" y="3537330"/>
            <a:ext cx="8133080" cy="167481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271145" algn="just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Times New Roman"/>
                <a:cs typeface="Times New Roman"/>
              </a:rPr>
              <a:t>Для закрепления </a:t>
            </a:r>
            <a:r>
              <a:rPr sz="1800" spc="-5" dirty="0">
                <a:latin typeface="Times New Roman"/>
                <a:cs typeface="Times New Roman"/>
              </a:rPr>
              <a:t>теоретических знаний </a:t>
            </a:r>
            <a:r>
              <a:rPr sz="1800" spc="-25" dirty="0">
                <a:latin typeface="Times New Roman"/>
                <a:cs typeface="Times New Roman"/>
              </a:rPr>
              <a:t>студенты </a:t>
            </a:r>
            <a:r>
              <a:rPr sz="1800" spc="-20" dirty="0">
                <a:latin typeface="Times New Roman"/>
                <a:cs typeface="Times New Roman"/>
              </a:rPr>
              <a:t>проходят </a:t>
            </a:r>
            <a:r>
              <a:rPr sz="1800" spc="-15" dirty="0">
                <a:latin typeface="Times New Roman"/>
                <a:cs typeface="Times New Roman"/>
              </a:rPr>
              <a:t>учебную </a:t>
            </a:r>
            <a:r>
              <a:rPr sz="1800" dirty="0">
                <a:latin typeface="Times New Roman"/>
                <a:cs typeface="Times New Roman"/>
              </a:rPr>
              <a:t>и  </a:t>
            </a:r>
            <a:r>
              <a:rPr sz="1800" spc="-10" dirty="0">
                <a:latin typeface="Times New Roman"/>
                <a:cs typeface="Times New Roman"/>
              </a:rPr>
              <a:t>производственную, </a:t>
            </a:r>
            <a:r>
              <a:rPr sz="1800" dirty="0">
                <a:latin typeface="Times New Roman"/>
                <a:cs typeface="Times New Roman"/>
              </a:rPr>
              <a:t>а </a:t>
            </a:r>
            <a:r>
              <a:rPr sz="1800" spc="-5" dirty="0">
                <a:latin typeface="Times New Roman"/>
                <a:cs typeface="Times New Roman"/>
              </a:rPr>
              <a:t>также </a:t>
            </a:r>
            <a:r>
              <a:rPr sz="1800" spc="-10" dirty="0">
                <a:latin typeface="Times New Roman"/>
                <a:cs typeface="Times New Roman"/>
              </a:rPr>
              <a:t>преддипломную </a:t>
            </a:r>
            <a:r>
              <a:rPr sz="1800" spc="-5" dirty="0">
                <a:latin typeface="Times New Roman"/>
                <a:cs typeface="Times New Roman"/>
              </a:rPr>
              <a:t>практики на </a:t>
            </a:r>
            <a:r>
              <a:rPr sz="1800" dirty="0">
                <a:latin typeface="Times New Roman"/>
                <a:cs typeface="Times New Roman"/>
              </a:rPr>
              <a:t>базе </a:t>
            </a:r>
            <a:r>
              <a:rPr sz="1800" spc="-15" dirty="0">
                <a:latin typeface="Times New Roman"/>
                <a:cs typeface="Times New Roman"/>
              </a:rPr>
              <a:t>кафедры </a:t>
            </a:r>
            <a:r>
              <a:rPr sz="1800" spc="-10" dirty="0">
                <a:latin typeface="Times New Roman"/>
                <a:cs typeface="Times New Roman"/>
              </a:rPr>
              <a:t>ВБА, </a:t>
            </a:r>
            <a:r>
              <a:rPr sz="1800" dirty="0" err="1">
                <a:latin typeface="Times New Roman"/>
                <a:cs typeface="Times New Roman"/>
              </a:rPr>
              <a:t>осетрового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рыбоводного </a:t>
            </a:r>
            <a:r>
              <a:rPr sz="1800" spc="-15" dirty="0" err="1">
                <a:latin typeface="Times New Roman"/>
                <a:cs typeface="Times New Roman"/>
              </a:rPr>
              <a:t>завода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20" dirty="0" err="1">
                <a:latin typeface="Times New Roman"/>
                <a:cs typeface="Times New Roman"/>
              </a:rPr>
              <a:t>Республик</a:t>
            </a:r>
            <a:r>
              <a:rPr lang="ru-RU" sz="1800" spc="-20" dirty="0">
                <a:latin typeface="Times New Roman"/>
                <a:cs typeface="Times New Roman"/>
              </a:rPr>
              <a:t>и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Татарстан </a:t>
            </a:r>
            <a:r>
              <a:rPr sz="1800" spc="-5" dirty="0">
                <a:latin typeface="Times New Roman"/>
                <a:cs typeface="Times New Roman"/>
              </a:rPr>
              <a:t>ООО </a:t>
            </a:r>
            <a:r>
              <a:rPr sz="1800" dirty="0">
                <a:latin typeface="Times New Roman"/>
                <a:cs typeface="Times New Roman"/>
              </a:rPr>
              <a:t>«Биосфера-  </a:t>
            </a:r>
            <a:r>
              <a:rPr sz="1800" spc="-10" dirty="0">
                <a:latin typeface="Times New Roman"/>
                <a:cs typeface="Times New Roman"/>
              </a:rPr>
              <a:t>Фиш», </a:t>
            </a:r>
            <a:r>
              <a:rPr sz="1800" spc="-30" dirty="0">
                <a:latin typeface="Times New Roman"/>
                <a:cs typeface="Times New Roman"/>
              </a:rPr>
              <a:t>УСОЛ </a:t>
            </a:r>
            <a:r>
              <a:rPr sz="1800" spc="-5" dirty="0">
                <a:latin typeface="Times New Roman"/>
                <a:cs typeface="Times New Roman"/>
              </a:rPr>
              <a:t>«Шеланга» </a:t>
            </a:r>
            <a:r>
              <a:rPr sz="1800" spc="-30" dirty="0">
                <a:latin typeface="Times New Roman"/>
                <a:cs typeface="Times New Roman"/>
              </a:rPr>
              <a:t>ФГБОУ </a:t>
            </a:r>
            <a:r>
              <a:rPr sz="1800" spc="-5" dirty="0">
                <a:latin typeface="Times New Roman"/>
                <a:cs typeface="Times New Roman"/>
              </a:rPr>
              <a:t>ВО </a:t>
            </a:r>
            <a:r>
              <a:rPr sz="1800" spc="-25" dirty="0">
                <a:latin typeface="Times New Roman"/>
                <a:cs typeface="Times New Roman"/>
              </a:rPr>
              <a:t>«КГЭУ», </a:t>
            </a:r>
            <a:r>
              <a:rPr sz="1800" spc="-5" dirty="0">
                <a:latin typeface="Times New Roman"/>
                <a:cs typeface="Times New Roman"/>
              </a:rPr>
              <a:t>профильных организаций, таких  </a:t>
            </a:r>
            <a:r>
              <a:rPr sz="1800" spc="-20" dirty="0">
                <a:latin typeface="Times New Roman"/>
                <a:cs typeface="Times New Roman"/>
              </a:rPr>
              <a:t>как </a:t>
            </a:r>
            <a:r>
              <a:rPr sz="1800" spc="-15" dirty="0">
                <a:latin typeface="Times New Roman"/>
                <a:cs typeface="Times New Roman"/>
              </a:rPr>
              <a:t>Татарский </a:t>
            </a:r>
            <a:r>
              <a:rPr sz="1800" dirty="0">
                <a:latin typeface="Times New Roman"/>
                <a:cs typeface="Times New Roman"/>
              </a:rPr>
              <a:t>филиал ФГБНУ </a:t>
            </a:r>
            <a:r>
              <a:rPr sz="1800" spc="5" dirty="0">
                <a:latin typeface="Times New Roman"/>
                <a:cs typeface="Times New Roman"/>
              </a:rPr>
              <a:t>ВНИРО </a:t>
            </a:r>
            <a:r>
              <a:rPr sz="1800" spc="-10" dirty="0">
                <a:latin typeface="Times New Roman"/>
                <a:cs typeface="Times New Roman"/>
              </a:rPr>
              <a:t>(Татарстан </a:t>
            </a:r>
            <a:r>
              <a:rPr sz="1800" spc="10" dirty="0">
                <a:latin typeface="Times New Roman"/>
                <a:cs typeface="Times New Roman"/>
              </a:rPr>
              <a:t>НИРО), </a:t>
            </a:r>
            <a:r>
              <a:rPr lang="ru-RU" sz="1800" spc="10" dirty="0" smtClean="0">
                <a:latin typeface="Times New Roman"/>
                <a:cs typeface="Times New Roman"/>
              </a:rPr>
              <a:t>рыбоводные хозяйства республики и др.</a:t>
            </a:r>
            <a:r>
              <a:rPr sz="1800" dirty="0" smtClean="0">
                <a:latin typeface="Times New Roman"/>
                <a:cs typeface="Times New Roman"/>
              </a:rPr>
              <a:t>.</a:t>
            </a:r>
            <a:endParaRPr sz="18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49020" y="1609420"/>
            <a:ext cx="7846059" cy="373252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289810" marR="1024890" indent="-1262380">
              <a:lnSpc>
                <a:spcPct val="100000"/>
              </a:lnSpc>
              <a:spcBef>
                <a:spcPts val="95"/>
              </a:spcBef>
            </a:pPr>
            <a:r>
              <a:rPr sz="3200" b="1" spc="-15" dirty="0">
                <a:latin typeface="Calibri"/>
                <a:cs typeface="Calibri"/>
              </a:rPr>
              <a:t>Кафедра «Водные </a:t>
            </a:r>
            <a:r>
              <a:rPr sz="3200" b="1" spc="-10" dirty="0">
                <a:latin typeface="Calibri"/>
                <a:cs typeface="Calibri"/>
              </a:rPr>
              <a:t>биоресурсы </a:t>
            </a:r>
            <a:r>
              <a:rPr sz="3200" b="1" spc="-5" dirty="0">
                <a:latin typeface="Calibri"/>
                <a:cs typeface="Calibri"/>
              </a:rPr>
              <a:t>и  </a:t>
            </a:r>
            <a:r>
              <a:rPr sz="3200" b="1" spc="-20" dirty="0">
                <a:latin typeface="Calibri"/>
                <a:cs typeface="Calibri"/>
              </a:rPr>
              <a:t>аквакультура»</a:t>
            </a:r>
            <a:r>
              <a:rPr sz="3200" b="1" spc="-10" dirty="0">
                <a:latin typeface="Calibri"/>
                <a:cs typeface="Calibri"/>
              </a:rPr>
              <a:t> </a:t>
            </a:r>
            <a:r>
              <a:rPr sz="3200" b="1" spc="-15" dirty="0">
                <a:latin typeface="Calibri"/>
                <a:cs typeface="Calibri"/>
              </a:rPr>
              <a:t>(ВБА)</a:t>
            </a:r>
            <a:endParaRPr sz="3200" dirty="0">
              <a:latin typeface="Calibri"/>
              <a:cs typeface="Calibri"/>
            </a:endParaRPr>
          </a:p>
          <a:p>
            <a:pPr marL="3175" algn="ctr">
              <a:lnSpc>
                <a:spcPct val="100000"/>
              </a:lnSpc>
              <a:spcBef>
                <a:spcPts val="770"/>
              </a:spcBef>
            </a:pPr>
            <a:r>
              <a:rPr sz="3200" b="1" spc="-45" dirty="0">
                <a:latin typeface="Calibri"/>
                <a:cs typeface="Calibri"/>
              </a:rPr>
              <a:t>Телефон: </a:t>
            </a:r>
            <a:r>
              <a:rPr sz="3200" b="1" spc="-5" dirty="0">
                <a:latin typeface="Calibri"/>
                <a:cs typeface="Calibri"/>
              </a:rPr>
              <a:t>8 </a:t>
            </a:r>
            <a:r>
              <a:rPr sz="3200" b="1" spc="-15" dirty="0">
                <a:latin typeface="Calibri"/>
                <a:cs typeface="Calibri"/>
              </a:rPr>
              <a:t>(843)</a:t>
            </a:r>
            <a:r>
              <a:rPr sz="3200" b="1" spc="165" dirty="0">
                <a:latin typeface="Calibri"/>
                <a:cs typeface="Calibri"/>
              </a:rPr>
              <a:t> </a:t>
            </a:r>
            <a:r>
              <a:rPr sz="3200" b="1" spc="-15" dirty="0">
                <a:latin typeface="Calibri"/>
                <a:cs typeface="Calibri"/>
              </a:rPr>
              <a:t>519-43-53</a:t>
            </a:r>
            <a:endParaRPr sz="3200" dirty="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770"/>
              </a:spcBef>
            </a:pPr>
            <a:r>
              <a:rPr sz="3200" b="1" spc="-5" dirty="0">
                <a:latin typeface="Calibri"/>
                <a:cs typeface="Calibri"/>
              </a:rPr>
              <a:t>E-mail: </a:t>
            </a:r>
            <a:r>
              <a:rPr sz="3200" b="1" spc="-10" dirty="0">
                <a:latin typeface="Calibri"/>
                <a:cs typeface="Calibri"/>
                <a:hlinkClick r:id="rId2"/>
              </a:rPr>
              <a:t>vbakgeu@mail.ru</a:t>
            </a:r>
            <a:endParaRPr sz="3200" dirty="0">
              <a:latin typeface="Calibri"/>
              <a:cs typeface="Calibri"/>
            </a:endParaRPr>
          </a:p>
          <a:p>
            <a:pPr marL="701675" marR="5080" indent="-689610">
              <a:lnSpc>
                <a:spcPct val="100000"/>
              </a:lnSpc>
              <a:spcBef>
                <a:spcPts val="770"/>
              </a:spcBef>
              <a:tabLst>
                <a:tab pos="2492375" algn="l"/>
              </a:tabLst>
            </a:pPr>
            <a:r>
              <a:rPr sz="3200" b="1" spc="-20" dirty="0">
                <a:latin typeface="Calibri"/>
                <a:cs typeface="Calibri"/>
              </a:rPr>
              <a:t>Заведующий кафедрой </a:t>
            </a:r>
            <a:r>
              <a:rPr sz="3200" b="1" spc="-5" dirty="0">
                <a:latin typeface="Calibri"/>
                <a:cs typeface="Calibri"/>
              </a:rPr>
              <a:t>– КАЛАЙДА </a:t>
            </a:r>
            <a:r>
              <a:rPr sz="3200" b="1" spc="-10" dirty="0">
                <a:latin typeface="Calibri"/>
                <a:cs typeface="Calibri"/>
              </a:rPr>
              <a:t>Марина  </a:t>
            </a:r>
            <a:r>
              <a:rPr sz="3200" b="1" spc="-5" dirty="0">
                <a:latin typeface="Calibri"/>
                <a:cs typeface="Calibri"/>
              </a:rPr>
              <a:t>Львовна,	</a:t>
            </a:r>
            <a:r>
              <a:rPr sz="3200" b="1" spc="-15" dirty="0">
                <a:latin typeface="Calibri"/>
                <a:cs typeface="Calibri"/>
              </a:rPr>
              <a:t>доктор </a:t>
            </a:r>
            <a:r>
              <a:rPr sz="3200" b="1" spc="-10" dirty="0">
                <a:latin typeface="Calibri"/>
                <a:cs typeface="Calibri"/>
              </a:rPr>
              <a:t>биологических</a:t>
            </a:r>
            <a:r>
              <a:rPr sz="3200" b="1" spc="65" dirty="0">
                <a:latin typeface="Calibri"/>
                <a:cs typeface="Calibri"/>
              </a:rPr>
              <a:t> </a:t>
            </a:r>
            <a:r>
              <a:rPr sz="3200" b="1" spc="-15" dirty="0">
                <a:latin typeface="Calibri"/>
                <a:cs typeface="Calibri"/>
              </a:rPr>
              <a:t>наук,</a:t>
            </a:r>
            <a:endParaRPr sz="3200" dirty="0">
              <a:latin typeface="Calibri"/>
              <a:cs typeface="Calibri"/>
            </a:endParaRPr>
          </a:p>
          <a:p>
            <a:pPr marL="3143885">
              <a:lnSpc>
                <a:spcPct val="100000"/>
              </a:lnSpc>
              <a:spcBef>
                <a:spcPts val="5"/>
              </a:spcBef>
            </a:pPr>
            <a:r>
              <a:rPr sz="3200" b="1" spc="-10" dirty="0">
                <a:latin typeface="Calibri"/>
                <a:cs typeface="Calibri"/>
              </a:rPr>
              <a:t>профессор</a:t>
            </a:r>
            <a:endParaRPr sz="32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</TotalTime>
  <Words>461</Words>
  <Application>Microsoft Office PowerPoint</Application>
  <PresentationFormat>Экран (4:3)</PresentationFormat>
  <Paragraphs>54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Office Theme</vt:lpstr>
      <vt:lpstr>Презентация PowerPoint</vt:lpstr>
      <vt:lpstr>На кафедре ВБА реализуется  образовательная программа  бакалавриата по  направлению подготовки</vt:lpstr>
      <vt:lpstr>Презентация PowerPoint</vt:lpstr>
      <vt:lpstr>Презентация PowerPoint</vt:lpstr>
      <vt:lpstr>направлена на подготовку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130</cp:lastModifiedBy>
  <cp:revision>6</cp:revision>
  <dcterms:created xsi:type="dcterms:W3CDTF">2021-01-15T17:48:54Z</dcterms:created>
  <dcterms:modified xsi:type="dcterms:W3CDTF">2021-01-16T07:23:30Z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2020-04-23T00:00:00Z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2021-01-15T00:00:00Z</vt:filetime>
  </property>
</Properties>
</file>