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1"/>
  </p:notesMasterIdLst>
  <p:sldIdLst>
    <p:sldId id="256" r:id="rId2"/>
    <p:sldId id="279" r:id="rId3"/>
    <p:sldId id="294" r:id="rId4"/>
    <p:sldId id="296" r:id="rId5"/>
    <p:sldId id="295" r:id="rId6"/>
    <p:sldId id="299" r:id="rId7"/>
    <p:sldId id="298" r:id="rId8"/>
    <p:sldId id="293" r:id="rId9"/>
    <p:sldId id="29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009900"/>
    <a:srgbClr val="00FF00"/>
    <a:srgbClr val="990000"/>
    <a:srgbClr val="CC6600"/>
    <a:srgbClr val="FFFFFF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6D19D8-E72F-43C6-9435-74F3CC41EB36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FD1AFF-06A7-4D5C-99EF-6773D33FA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2166-D4BF-4938-B121-128FE0D1DF1E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44E5-F069-452B-9961-F88E265A3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1E00-AC61-4B46-9767-B8FB2DD5F006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105A-82BE-4468-BEE1-118CEB560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8ACC-7499-49F5-AF60-FCA5119B7839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D5A2-0131-48FC-B378-4EF41C6B4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E98C-D57E-475C-91F3-359E513D1341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B01CF-3909-402D-B027-D3373A923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9CCC-BEE6-4033-8EEE-480AEB955972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DEF47-F6B4-4FA8-B16D-58B8D52F2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4C9A-2B59-4B73-87D1-CECFD544570B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D7B3-4799-4C2A-A947-99F4A52D1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3F78-32EA-458B-BCD4-DBC0F49C4F9A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54B9F-21C2-4611-8629-4BB579F79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2CB1-31BB-4BFE-87A3-E1BBB3823C48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1080-0FAB-474C-9379-E50CD1060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7D6B-778B-4F6A-A791-E0F36153CDB2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3BAB-5189-484A-BDFF-A4AD79341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77B8-09E2-44F3-B72A-CB7CDECC2835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B4E4-A04F-49E1-9756-3EA7D8DDA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FE87-76A3-420C-B863-21B94A1CBBE3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6BD0-7EC6-4A45-A7F0-5EA14D69D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A2C64-D518-4FF5-996D-7C99A5226FC2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8CA06-FB65-4439-BC60-1979AAAA1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0" r:id="rId4"/>
    <p:sldLayoutId id="2147483736" r:id="rId5"/>
    <p:sldLayoutId id="2147483731" r:id="rId6"/>
    <p:sldLayoutId id="2147483737" r:id="rId7"/>
    <p:sldLayoutId id="2147483738" r:id="rId8"/>
    <p:sldLayoutId id="2147483739" r:id="rId9"/>
    <p:sldLayoutId id="2147483732" r:id="rId10"/>
    <p:sldLayoutId id="21474837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458200" cy="321471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cap="none" dirty="0" smtClean="0"/>
              <a:t>Образовательная программа</a:t>
            </a:r>
            <a:br>
              <a:rPr lang="ru-RU" sz="3100" cap="none" dirty="0" smtClean="0"/>
            </a:br>
            <a:r>
              <a:rPr lang="ru-RU" sz="3100" cap="none" dirty="0" smtClean="0"/>
              <a:t> </a:t>
            </a:r>
            <a:r>
              <a:rPr lang="ru-RU" sz="3100" b="1" dirty="0" smtClean="0"/>
              <a:t>1</a:t>
            </a:r>
            <a:r>
              <a:rPr lang="en-US" sz="3100" b="1" dirty="0" smtClean="0"/>
              <a:t>2</a:t>
            </a:r>
            <a:r>
              <a:rPr lang="ru-RU" sz="3100" b="1" dirty="0" smtClean="0"/>
              <a:t>.04.0</a:t>
            </a:r>
            <a:r>
              <a:rPr lang="en-US" sz="3100" b="1" dirty="0" smtClean="0"/>
              <a:t>1</a:t>
            </a:r>
            <a:r>
              <a:rPr lang="ru-RU" sz="3100" b="1" dirty="0" smtClean="0"/>
              <a:t> «ПРИБОРОСТРОЕНИЕ" </a:t>
            </a:r>
            <a:r>
              <a:rPr lang="ru-RU" sz="3100" b="1" dirty="0" smtClean="0"/>
              <a:t> </a:t>
            </a:r>
            <a:br>
              <a:rPr lang="ru-RU" sz="3100" b="1" dirty="0" smtClean="0"/>
            </a:br>
            <a:r>
              <a:rPr lang="ru-RU" sz="3100" cap="none" dirty="0" smtClean="0"/>
              <a:t> </a:t>
            </a:r>
            <a:br>
              <a:rPr lang="ru-RU" sz="3100" cap="none" dirty="0" smtClean="0"/>
            </a:br>
            <a:r>
              <a:rPr lang="ru-RU" sz="3100" cap="none" dirty="0" smtClean="0"/>
              <a:t>Профиль подготовки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/>
              <a:t> </a:t>
            </a:r>
            <a:r>
              <a:rPr lang="ru-RU" sz="3100" b="1" dirty="0" smtClean="0"/>
              <a:t>МИКРОПРОЦЕССОРНЫЕ СРЕДСТВА И ПРОГРАММНОЕ ОБЕСПЕЧЕНИЕ ИЗМЕРЕНИЙ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> </a:t>
            </a:r>
            <a:r>
              <a:rPr lang="ru-RU" sz="2700" cap="none" dirty="0" smtClean="0"/>
              <a:t>Квалификация </a:t>
            </a:r>
            <a:r>
              <a:rPr lang="ru-RU" sz="2400" b="1" dirty="0" smtClean="0"/>
              <a:t>Магистр</a:t>
            </a:r>
            <a:endParaRPr lang="ru-RU" sz="2700" b="1" cap="none" dirty="0"/>
          </a:p>
        </p:txBody>
      </p:sp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1714500" y="285750"/>
            <a:ext cx="7215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Franklin Gothic Book" pitchFamily="34" charset="0"/>
              </a:rPr>
              <a:t> МИНИСТЕРСТВО ОБРАЗОВАНИЯ И НАУКИ РОССИЙСКОЙ ФЕДЕРАЦИИ </a:t>
            </a:r>
          </a:p>
          <a:p>
            <a:pPr algn="ctr"/>
            <a:r>
              <a:rPr lang="ru-RU" sz="1600" b="1">
                <a:latin typeface="Franklin Gothic Book" pitchFamily="34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sz="1600" b="1">
                <a:latin typeface="Franklin Gothic Book" pitchFamily="34" charset="0"/>
              </a:rPr>
              <a:t>высшего образования </a:t>
            </a:r>
          </a:p>
          <a:p>
            <a:pPr algn="ctr"/>
            <a:r>
              <a:rPr lang="ru-RU" sz="1600" b="1">
                <a:latin typeface="Franklin Gothic Book" pitchFamily="34" charset="0"/>
              </a:rPr>
              <a:t>«КАЗАНСКИЙ ГОСУДАРСТВЕННЫЙ ЭНЕРГЕТИЧЕСКИЙ УНИВЕРСИТЕТ» </a:t>
            </a:r>
          </a:p>
          <a:p>
            <a:pPr algn="ctr"/>
            <a:r>
              <a:rPr lang="ru-RU" sz="1600" b="1">
                <a:latin typeface="Franklin Gothic Book" pitchFamily="34" charset="0"/>
              </a:rPr>
              <a:t>(ФГБОУ ВО «КГЭУ») 	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88" y="357188"/>
          <a:ext cx="1071562" cy="1004887"/>
        </p:xfrm>
        <a:graphic>
          <a:graphicData uri="http://schemas.openxmlformats.org/presentationml/2006/ole">
            <p:oleObj spid="_x0000_s1026" name="Рисунок Microsoft" r:id="rId3" imgW="2006600" imgH="185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 txBox="1">
            <a:spLocks/>
          </p:cNvSpPr>
          <p:nvPr/>
        </p:nvSpPr>
        <p:spPr bwMode="auto">
          <a:xfrm>
            <a:off x="214313" y="3000375"/>
            <a:ext cx="8715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000" b="1" dirty="0"/>
              <a:t>Приборостроение</a:t>
            </a:r>
            <a:r>
              <a:rPr lang="ru-RU" sz="2000" dirty="0"/>
              <a:t> — область науки и техники, </a:t>
            </a:r>
            <a:r>
              <a:rPr lang="ru-RU" sz="2000" dirty="0" smtClean="0"/>
              <a:t>отрасль машиностроения, </a:t>
            </a:r>
            <a:r>
              <a:rPr lang="ru-RU" sz="2000" dirty="0"/>
              <a:t>занимающаяся разработкой и производством средств измерений, обработки и представления информации, автоматических и автоматизированных систем управления.</a:t>
            </a:r>
          </a:p>
          <a:p>
            <a:pPr algn="just"/>
            <a:r>
              <a:rPr lang="ru-RU" sz="2000" dirty="0"/>
              <a:t>Основным направлением развития приборостроения является измерительная техника, состоящая из методов и приборов измерения механических, электрических, магнитных, тепловых, оптических и других физических величин. Измерительные приборы совместно с автоматическими управляющими и с исполнительными устройствами образуют техническую базу автоматизированных систем управления технологическими процессам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63888" y="332656"/>
            <a:ext cx="5929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Выпускающая кафедра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«Приборостроение и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мехатроника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» (ПМ)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Телефоны: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519–43–18, 519–43–19,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e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kgeu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_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epa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@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ru</a:t>
            </a:r>
            <a:endParaRPr lang="ru-RU" sz="24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Заведующий кафедрой 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– </a:t>
            </a:r>
          </a:p>
          <a:p>
            <a:pPr algn="just"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КОЗЕЛКОВ Олег Владимирович</a:t>
            </a:r>
            <a:endParaRPr lang="ru-RU" sz="24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7" descr="ÐÐ°ÑÑÐ¸Ð½ÐºÐ¸ Ð¿Ð¾ Ð·Ð°Ð¿ÑÐ¾ÑÑ Ð¿ÑÐ¸Ð±Ð¾ÑÐ¾ÑÑÑÐ¾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8" y="188640"/>
            <a:ext cx="345465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5857884" cy="71438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2.04.01 «</a:t>
            </a:r>
            <a:r>
              <a:rPr lang="ru-RU" sz="2400" cap="none" dirty="0" smtClean="0">
                <a:solidFill>
                  <a:srgbClr val="002060"/>
                </a:solidFill>
                <a:latin typeface="Arial Narrow" pitchFamily="34" charset="0"/>
              </a:rPr>
              <a:t>Приборостроение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292" name="Содержимое 2"/>
          <p:cNvSpPr txBox="1">
            <a:spLocks/>
          </p:cNvSpPr>
          <p:nvPr/>
        </p:nvSpPr>
        <p:spPr bwMode="auto">
          <a:xfrm>
            <a:off x="214313" y="642938"/>
            <a:ext cx="8501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 dirty="0">
                <a:solidFill>
                  <a:schemeClr val="tx2"/>
                </a:solidFill>
                <a:latin typeface="Franklin Gothic Book" pitchFamily="34" charset="0"/>
              </a:rPr>
              <a:t>Срок освоения ООП магистратуры по направлению подготовки </a:t>
            </a:r>
            <a:r>
              <a:rPr lang="ru-RU" sz="2400" b="1" dirty="0" smtClean="0">
                <a:solidFill>
                  <a:schemeClr val="tx2"/>
                </a:solidFill>
                <a:latin typeface="Franklin Gothic Book" pitchFamily="34" charset="0"/>
              </a:rPr>
              <a:t>12.04.01 «Приборостроение»      </a:t>
            </a:r>
            <a:r>
              <a:rPr lang="ru-RU" sz="2400" dirty="0">
                <a:solidFill>
                  <a:schemeClr val="tx2"/>
                </a:solidFill>
                <a:latin typeface="Franklin Gothic Book" pitchFamily="34" charset="0"/>
              </a:rPr>
              <a:t>по очной форме обучения согласно ФГОС ВО составляет </a:t>
            </a:r>
            <a:r>
              <a:rPr lang="ru-RU" sz="2400" b="1" dirty="0">
                <a:solidFill>
                  <a:srgbClr val="0070C0"/>
                </a:solidFill>
                <a:latin typeface="Franklin Gothic Book" pitchFamily="34" charset="0"/>
              </a:rPr>
              <a:t>2 года</a:t>
            </a:r>
            <a:r>
              <a:rPr lang="ru-RU" sz="2400" dirty="0">
                <a:solidFill>
                  <a:schemeClr val="tx2"/>
                </a:solidFill>
                <a:latin typeface="Franklin Gothic Book" pitchFamily="34" charset="0"/>
              </a:rPr>
              <a:t>. </a:t>
            </a:r>
            <a:endParaRPr lang="ru-RU" sz="2400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2293" name="Содержимое 2"/>
          <p:cNvSpPr txBox="1">
            <a:spLocks/>
          </p:cNvSpPr>
          <p:nvPr/>
        </p:nvSpPr>
        <p:spPr bwMode="auto">
          <a:xfrm>
            <a:off x="323528" y="1916832"/>
            <a:ext cx="856895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 algn="just">
              <a:buClr>
                <a:schemeClr val="accent1"/>
              </a:buClr>
              <a:buSzPct val="70000"/>
            </a:pPr>
            <a:r>
              <a:rPr lang="en-US" b="1" dirty="0" err="1">
                <a:solidFill>
                  <a:schemeClr val="tx2"/>
                </a:solidFill>
                <a:latin typeface="Franklin Gothic Book" pitchFamily="34" charset="0"/>
              </a:rPr>
              <a:t>Область</a:t>
            </a:r>
            <a:r>
              <a:rPr lang="en-US" b="1" dirty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Franklin Gothic Book" pitchFamily="34" charset="0"/>
              </a:rPr>
              <a:t>профессиональной</a:t>
            </a:r>
            <a:r>
              <a:rPr lang="en-US" b="1" dirty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Franklin Gothic Book" pitchFamily="34" charset="0"/>
              </a:rPr>
              <a:t>деятельности</a:t>
            </a:r>
            <a:r>
              <a:rPr lang="en-US" b="1" dirty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выпускников</a:t>
            </a:r>
            <a:r>
              <a:rPr lang="en-US" dirty="0">
                <a:latin typeface="Franklin Gothic Book" pitchFamily="34" charset="0"/>
              </a:rPr>
              <a:t>, </a:t>
            </a:r>
            <a:r>
              <a:rPr lang="en-US" dirty="0" err="1">
                <a:latin typeface="Franklin Gothic Book" pitchFamily="34" charset="0"/>
              </a:rPr>
              <a:t>освоивших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программу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магистратуры</a:t>
            </a:r>
            <a:r>
              <a:rPr lang="en-US" dirty="0">
                <a:latin typeface="Franklin Gothic Book" pitchFamily="34" charset="0"/>
              </a:rPr>
              <a:t>, </a:t>
            </a:r>
            <a:r>
              <a:rPr lang="en-US" dirty="0" err="1">
                <a:latin typeface="Franklin Gothic Book" pitchFamily="34" charset="0"/>
              </a:rPr>
              <a:t>включает</a:t>
            </a:r>
            <a:r>
              <a:rPr lang="ru-RU" dirty="0">
                <a:latin typeface="Franklin Gothic Book" pitchFamily="34" charset="0"/>
              </a:rPr>
              <a:t>: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ru-RU" dirty="0" smtClean="0">
                <a:latin typeface="Franklin Gothic Book" pitchFamily="34" charset="0"/>
              </a:rPr>
              <a:t>производство электрооборудования, электронного и</a:t>
            </a:r>
            <a:endParaRPr lang="ru-RU" dirty="0">
              <a:latin typeface="Franklin Gothic Book" pitchFamily="34" charset="0"/>
            </a:endParaRPr>
          </a:p>
        </p:txBody>
      </p:sp>
      <p:pic>
        <p:nvPicPr>
          <p:cNvPr id="12296" name="Picture 8" descr="ÐÐ°ÑÑÐ¸Ð½ÐºÐ¸ Ð¿Ð¾ Ð·Ð°Ð¿ÑÐ¾ÑÑ Ð¿ÑÐ¸Ð±Ð¾ÑÐ¾ÑÑÑÐ¾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36912"/>
            <a:ext cx="3665733" cy="36221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10683"/>
            <a:ext cx="48965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SzPct val="70000"/>
            </a:pPr>
            <a:r>
              <a:rPr lang="ru-RU" dirty="0" smtClean="0">
                <a:latin typeface="Franklin Gothic Book" pitchFamily="34" charset="0"/>
              </a:rPr>
              <a:t>оптического оборудования (в сфере научных исследований передачи, обработки, детектирования и измерения сигналов, моделирования работы и экспериментальных исследований, создания методик и аппаратуры, использующих передачу энергии и информации различной физической природы); профессиональную деятельность в промышленности (в сфере организации и управления научными исследованиями и разработками, технического контроля продукции); сферу исследований и разработок научного и  аналитического приборостроения. </a:t>
            </a:r>
            <a:endParaRPr lang="ru-RU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0"/>
            <a:ext cx="5286380" cy="71438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2.04.01 «</a:t>
            </a:r>
            <a:r>
              <a:rPr lang="ru-RU" sz="2400" cap="none" dirty="0" smtClean="0">
                <a:solidFill>
                  <a:srgbClr val="002060"/>
                </a:solidFill>
                <a:latin typeface="Arial Narrow" pitchFamily="34" charset="0"/>
              </a:rPr>
              <a:t>Приборостроение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315" name="Содержимое 2"/>
          <p:cNvSpPr txBox="1">
            <a:spLocks/>
          </p:cNvSpPr>
          <p:nvPr/>
        </p:nvSpPr>
        <p:spPr bwMode="auto">
          <a:xfrm>
            <a:off x="214313" y="571500"/>
            <a:ext cx="8715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800" b="1">
                <a:solidFill>
                  <a:schemeClr val="tx2"/>
                </a:solidFill>
                <a:latin typeface="Franklin Gothic Book" pitchFamily="34" charset="0"/>
              </a:rPr>
              <a:t>Основные дисциплины </a:t>
            </a:r>
            <a:r>
              <a:rPr lang="ru-RU" sz="2800">
                <a:latin typeface="Franklin Gothic Book" pitchFamily="34" charset="0"/>
              </a:rPr>
              <a:t>образовательной программы:</a:t>
            </a:r>
          </a:p>
        </p:txBody>
      </p:sp>
      <p:sp>
        <p:nvSpPr>
          <p:cNvPr id="13316" name="Содержимое 2"/>
          <p:cNvSpPr txBox="1">
            <a:spLocks/>
          </p:cNvSpPr>
          <p:nvPr/>
        </p:nvSpPr>
        <p:spPr bwMode="auto">
          <a:xfrm>
            <a:off x="2428875" y="4214813"/>
            <a:ext cx="6429375" cy="94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800" dirty="0">
                <a:latin typeface="Franklin Gothic Book" pitchFamily="34" charset="0"/>
              </a:rPr>
              <a:t> </a:t>
            </a:r>
            <a:r>
              <a:rPr lang="ru-RU" sz="2400" dirty="0" smtClean="0">
                <a:latin typeface="Franklin Gothic Book" pitchFamily="34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Franklin Gothic Book" pitchFamily="34" charset="0"/>
              </a:rPr>
              <a:t>Информационные технологии в приборостроении</a:t>
            </a:r>
            <a:r>
              <a:rPr lang="ru-RU" sz="2400" dirty="0" smtClean="0">
                <a:latin typeface="Franklin Gothic Book" pitchFamily="34" charset="0"/>
              </a:rPr>
              <a:t>», </a:t>
            </a:r>
            <a:endParaRPr lang="ru-RU" sz="2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3317" name="Содержимое 2"/>
          <p:cNvSpPr txBox="1">
            <a:spLocks/>
          </p:cNvSpPr>
          <p:nvPr/>
        </p:nvSpPr>
        <p:spPr bwMode="auto">
          <a:xfrm>
            <a:off x="467544" y="1340768"/>
            <a:ext cx="62150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800" dirty="0">
                <a:latin typeface="Franklin Gothic Book" pitchFamily="34" charset="0"/>
              </a:rPr>
              <a:t> </a:t>
            </a:r>
            <a:r>
              <a:rPr lang="ru-RU" sz="2400" dirty="0" smtClean="0">
                <a:latin typeface="Franklin Gothic Book" pitchFamily="34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Franklin Gothic Book" pitchFamily="34" charset="0"/>
              </a:rPr>
              <a:t>Математическое моделирование в приборных системах»</a:t>
            </a:r>
            <a:endParaRPr lang="ru-RU" sz="2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3318" name="Содержимое 2"/>
          <p:cNvSpPr txBox="1">
            <a:spLocks/>
          </p:cNvSpPr>
          <p:nvPr/>
        </p:nvSpPr>
        <p:spPr bwMode="auto">
          <a:xfrm>
            <a:off x="357188" y="3000375"/>
            <a:ext cx="5715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Franklin Gothic Book" pitchFamily="34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Franklin Gothic Book" pitchFamily="34" charset="0"/>
              </a:rPr>
              <a:t>Анализ и синтез микропроцессорных измерительных систем</a:t>
            </a:r>
            <a:r>
              <a:rPr lang="ru-RU" sz="2400" dirty="0" smtClean="0">
                <a:latin typeface="Franklin Gothic Book" pitchFamily="34" charset="0"/>
              </a:rPr>
              <a:t>», </a:t>
            </a:r>
            <a:endParaRPr lang="ru-RU" sz="2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3319" name="Содержимое 2"/>
          <p:cNvSpPr txBox="1">
            <a:spLocks/>
          </p:cNvSpPr>
          <p:nvPr/>
        </p:nvSpPr>
        <p:spPr bwMode="auto">
          <a:xfrm>
            <a:off x="1214438" y="5715001"/>
            <a:ext cx="7743825" cy="45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2" indent="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Franklin Gothic Book" pitchFamily="34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Franklin Gothic Book" pitchFamily="34" charset="0"/>
              </a:rPr>
              <a:t>Интеллектуальные средства измерений</a:t>
            </a:r>
            <a:r>
              <a:rPr lang="ru-RU" sz="2400" dirty="0" smtClean="0">
                <a:latin typeface="Franklin Gothic Book" pitchFamily="34" charset="0"/>
              </a:rPr>
              <a:t>».</a:t>
            </a:r>
            <a:endParaRPr lang="ru-RU" sz="2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13320" name="Рисунок 11" descr="6a902d96cc2c557e9f42cbd35b36a16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1857375"/>
            <a:ext cx="27146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2" descr="acer-travelmate-p278-nx-vbper-014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" t="13600" r="1601" b="12000"/>
          <a:stretch>
            <a:fillRect/>
          </a:stretch>
        </p:blipFill>
        <p:spPr bwMode="auto">
          <a:xfrm>
            <a:off x="214313" y="4143375"/>
            <a:ext cx="25717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5500694" cy="71438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2.04.01 «</a:t>
            </a:r>
            <a:r>
              <a:rPr lang="ru-RU" sz="2400" cap="none" dirty="0" smtClean="0">
                <a:solidFill>
                  <a:srgbClr val="002060"/>
                </a:solidFill>
                <a:latin typeface="Arial Narrow" pitchFamily="34" charset="0"/>
              </a:rPr>
              <a:t>Приборостроение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339" name="Содержимое 2"/>
          <p:cNvSpPr txBox="1">
            <a:spLocks/>
          </p:cNvSpPr>
          <p:nvPr/>
        </p:nvSpPr>
        <p:spPr bwMode="auto">
          <a:xfrm>
            <a:off x="4357688" y="714375"/>
            <a:ext cx="47863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>
                <a:solidFill>
                  <a:srgbClr val="C00000"/>
                </a:solidFill>
                <a:latin typeface="Franklin Gothic Book" pitchFamily="34" charset="0"/>
              </a:rPr>
              <a:t>Выпускники магистратуры </a:t>
            </a:r>
            <a:r>
              <a:rPr lang="ru-RU" sz="2400" dirty="0">
                <a:latin typeface="Franklin Gothic Book" pitchFamily="34" charset="0"/>
              </a:rPr>
              <a:t>могут работать на </a:t>
            </a:r>
            <a:r>
              <a:rPr lang="ru-RU" sz="2400" dirty="0" smtClean="0">
                <a:latin typeface="Franklin Gothic Book" pitchFamily="34" charset="0"/>
              </a:rPr>
              <a:t>любых предприятиях в отделах контроля качества на должностях </a:t>
            </a:r>
            <a:r>
              <a:rPr lang="ru-RU" sz="2400" b="1" dirty="0" smtClean="0">
                <a:latin typeface="Franklin Gothic Book" pitchFamily="34" charset="0"/>
              </a:rPr>
              <a:t>начальника бюро технического контроля, начальник отдела контроля качества.</a:t>
            </a:r>
            <a:endParaRPr lang="ru-RU" sz="2400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4341" name="Содержимое 2"/>
          <p:cNvSpPr txBox="1">
            <a:spLocks/>
          </p:cNvSpPr>
          <p:nvPr/>
        </p:nvSpPr>
        <p:spPr bwMode="auto">
          <a:xfrm>
            <a:off x="214313" y="3571875"/>
            <a:ext cx="8715375" cy="302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Franklin Gothic Book" pitchFamily="34" charset="0"/>
              </a:rPr>
              <a:t> </a:t>
            </a:r>
            <a:endParaRPr lang="ru-RU" sz="2400" dirty="0">
              <a:latin typeface="Franklin Gothic Book" pitchFamily="34" charset="0"/>
            </a:endParaRPr>
          </a:p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>
                <a:solidFill>
                  <a:srgbClr val="C00000"/>
                </a:solidFill>
                <a:latin typeface="Franklin Gothic Book" pitchFamily="34" charset="0"/>
              </a:rPr>
              <a:t>Магистры могут </a:t>
            </a:r>
            <a:r>
              <a:rPr lang="ru-RU" sz="2400" dirty="0">
                <a:latin typeface="Franklin Gothic Book" pitchFamily="34" charset="0"/>
              </a:rPr>
              <a:t>заниматься научной деятельностью, тестируя и занимаясь производством новых способов и методов </a:t>
            </a:r>
            <a:r>
              <a:rPr lang="ru-RU" sz="2400" dirty="0" smtClean="0">
                <a:latin typeface="Franklin Gothic Book" pitchFamily="34" charset="0"/>
              </a:rPr>
              <a:t>контроля. </a:t>
            </a:r>
            <a:endParaRPr lang="ru-RU" sz="2400" dirty="0">
              <a:latin typeface="Franklin Gothic Book" pitchFamily="34" charset="0"/>
            </a:endParaRPr>
          </a:p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>
                <a:solidFill>
                  <a:srgbClr val="C00000"/>
                </a:solidFill>
                <a:latin typeface="Franklin Gothic Book" pitchFamily="34" charset="0"/>
              </a:rPr>
              <a:t>Знания</a:t>
            </a:r>
            <a:r>
              <a:rPr lang="ru-RU" sz="2400" dirty="0">
                <a:latin typeface="Franklin Gothic Book" pitchFamily="34" charset="0"/>
              </a:rPr>
              <a:t> в подобной области делают востребованными на рынке кадров специалистов любого уровня</a:t>
            </a:r>
            <a:endParaRPr lang="ru-RU" sz="2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14345" name="Picture 9" descr="ÐÐ°ÑÑÐ¸Ð½ÐºÐ¸ Ð¿Ð¾ Ð·Ð°Ð¿ÑÐ¾ÑÑ Ð¿ÑÐ¸Ð±Ð¾ÑÐ¾ÑÑÑÐ¾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662971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5500694" cy="71438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2.04.01 «</a:t>
            </a:r>
            <a:r>
              <a:rPr lang="ru-RU" sz="2400" cap="none" dirty="0" smtClean="0">
                <a:solidFill>
                  <a:srgbClr val="002060"/>
                </a:solidFill>
                <a:latin typeface="Arial Narrow" pitchFamily="34" charset="0"/>
              </a:rPr>
              <a:t>Приборостроение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339" name="Содержимое 2"/>
          <p:cNvSpPr txBox="1">
            <a:spLocks/>
          </p:cNvSpPr>
          <p:nvPr/>
        </p:nvSpPr>
        <p:spPr bwMode="auto">
          <a:xfrm>
            <a:off x="395536" y="3140968"/>
            <a:ext cx="84969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Franklin Gothic Book" pitchFamily="34" charset="0"/>
              </a:rPr>
              <a:t>Организовывать и контролировать работы по предотвращению выпуска бракованной продукции;</a:t>
            </a:r>
          </a:p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Franklin Gothic Book" pitchFamily="34" charset="0"/>
              </a:rPr>
              <a:t>Осуществлять функциональное руководство  работниками бюро технического контроля;</a:t>
            </a:r>
          </a:p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Franklin Gothic Book" pitchFamily="34" charset="0"/>
              </a:rPr>
              <a:t>Разрабатывать, внедрять и контролировать системы управления качеством продукции в организации;</a:t>
            </a:r>
          </a:p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Franklin Gothic Book" pitchFamily="34" charset="0"/>
              </a:rPr>
              <a:t>Организовывать работы по разработке и внедрению новых методов и средств технического контроля</a:t>
            </a:r>
          </a:p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endParaRPr lang="ru-RU" sz="2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45058" name="Picture 2" descr="ÐÐ°ÑÑÐ½Ð¾Ðµ Ð¿ÑÐ¸Ð±Ð¾ÑÐ¾ÑÑÑÐ¾ÐµÐ½Ð¸Ðµ â ÑÐ¾Ð²ÑÐµÐ¼ÐµÐ½Ð½Ð¾Ðµ ÑÐ¾ÑÑÐ¾ÑÐ½Ð¸Ðµ Ð¸ Ð¿ÐµÑÑÐ¿ÐµÐºÑÐ¸Ð²Ñ ÑÐ°Ð·Ð²Ð¸Ñ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0360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19872" y="1052736"/>
            <a:ext cx="554461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 dirty="0" smtClean="0">
                <a:solidFill>
                  <a:srgbClr val="C00000"/>
                </a:solidFill>
                <a:latin typeface="Franklin Gothic Book" pitchFamily="34" charset="0"/>
              </a:rPr>
              <a:t>Выпускники магистратуры </a:t>
            </a:r>
            <a:r>
              <a:rPr lang="ru-RU" sz="2400" b="1" dirty="0" smtClean="0">
                <a:latin typeface="Franklin Gothic Book" pitchFamily="34" charset="0"/>
              </a:rPr>
              <a:t>на производстве способны:</a:t>
            </a:r>
          </a:p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Franklin Gothic Book" pitchFamily="34" charset="0"/>
              </a:rPr>
              <a:t>Организовывать работы по контролю состояния оборудования технологической оснастки;</a:t>
            </a:r>
            <a:endParaRPr lang="ru-RU" sz="2400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284984"/>
            <a:ext cx="8686800" cy="5832648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контролировать соответствие технической документации разрабатываемых проектов стандартам, техническим условиям и другим нормативным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документам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способностью и готовностью к выбору оптимального метода и разработке программ экспериментальных исследований, проведению измерений с выбором технических средств и обработкой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способностью и готовностью к оформлению отчетов, статей, рефератов на базе современных средств редактирования и печати в соответствии с установленными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требованиями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готовностью к защите приоритета и новизны полученных результатов исследований, используя юридическую базу для охраны интеллектуальной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собственности.</a:t>
            </a:r>
          </a:p>
          <a:p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5500694" cy="71438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2.04.01 «</a:t>
            </a:r>
            <a:r>
              <a:rPr lang="ru-RU" sz="2400" cap="none" dirty="0" smtClean="0">
                <a:solidFill>
                  <a:srgbClr val="002060"/>
                </a:solidFill>
                <a:latin typeface="Arial Narrow" pitchFamily="34" charset="0"/>
              </a:rPr>
              <a:t>Приборостроение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2770" name="Picture 2" descr="ÐÐ°ÑÑÐ¸Ð½ÐºÐ¸ Ð¿Ð¾ Ð·Ð°Ð¿ÑÐ¾ÑÑ Ð¿ÑÐ¸Ð±Ð¾ÑÐ¾ÑÑÑÐ¾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351266" cy="24208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105273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Выпускники магистратуры обладают следующими профессиональными компетенциями: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Способностью к построению математических моделей объектов исследования и выбору численного метода их моделирования, разработке нового или выбор готового алгоритма решения задачи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29058" y="0"/>
            <a:ext cx="5214942" cy="71438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1</a:t>
            </a:r>
            <a:r>
              <a:rPr lang="ru-RU" sz="240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2.04.01 «</a:t>
            </a:r>
            <a:r>
              <a:rPr lang="ru-RU" sz="2400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Приборостроение</a:t>
            </a:r>
            <a:r>
              <a:rPr lang="ru-RU" sz="240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»</a:t>
            </a:r>
            <a:endParaRPr lang="ru-RU" sz="2400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500063" y="1143000"/>
            <a:ext cx="8643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8775" indent="-358775" algn="ctr"/>
            <a:r>
              <a:rPr lang="ru-RU" sz="24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Для более качественной подготовки специалистов</a:t>
            </a:r>
          </a:p>
          <a:p>
            <a:pPr marL="358775" indent="-358775" algn="ctr"/>
            <a:r>
              <a:rPr lang="ru-RU" sz="24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 направлению </a:t>
            </a:r>
            <a:r>
              <a:rPr lang="ru-RU" sz="24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«Приборостроение» </a:t>
            </a:r>
            <a:endParaRPr lang="ru-RU" sz="24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58775" indent="-358775" algn="ctr"/>
            <a:r>
              <a:rPr lang="ru-RU" sz="24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создана базовая кафедра </a:t>
            </a:r>
          </a:p>
          <a:p>
            <a:pPr marL="358775" indent="-358775" algn="ctr"/>
            <a:r>
              <a:rPr lang="ru-RU" sz="24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в ФГБУН «Казанский физико-технический институт им. Е.К. </a:t>
            </a:r>
            <a:r>
              <a:rPr lang="ru-RU" sz="2400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Завойского</a:t>
            </a:r>
            <a:r>
              <a:rPr lang="ru-RU" sz="24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» Казанского научного центра Российской Академии Наук.</a:t>
            </a:r>
          </a:p>
        </p:txBody>
      </p:sp>
      <p:pic>
        <p:nvPicPr>
          <p:cNvPr id="16388" name="Picture 3" descr="https://im0-tub-ru.yandex.net/i?id=1ff66ea71db80ce39461c4559f70854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3071813"/>
            <a:ext cx="66500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14356"/>
            <a:ext cx="7358082" cy="7143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К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A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ФЕДРА 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«ПРИБОРОСТРОЕНИЕ И МЕХАТРОНИКА» 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7411" name="Picture 2" descr="C:\Users\kozelkov.ov\Desktop\Кафед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2500313"/>
            <a:ext cx="468788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14313" y="3500438"/>
            <a:ext cx="4071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Коллектив выпускающей кафедры состоит из высокопрофессиональных преподавателей, среди которых</a:t>
            </a:r>
            <a:endParaRPr lang="ru-RU" sz="2400">
              <a:solidFill>
                <a:srgbClr val="002060"/>
              </a:solidFill>
              <a:latin typeface="Arial Narrow" pitchFamily="34" charset="0"/>
              <a:ea typeface="Calibri" pitchFamily="34" charset="0"/>
            </a:endParaRPr>
          </a:p>
          <a:p>
            <a:pPr algn="just"/>
            <a:r>
              <a:rPr lang="ru-RU" sz="2400" b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240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доктора наук 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ru-RU" sz="240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кандидатов наук. </a:t>
            </a:r>
          </a:p>
          <a:p>
            <a:pPr algn="just"/>
            <a:endParaRPr lang="ru-RU" sz="2400">
              <a:solidFill>
                <a:srgbClr val="00206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29058" y="0"/>
            <a:ext cx="5214942" cy="71438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1</a:t>
            </a:r>
            <a:r>
              <a:rPr lang="ru-RU" sz="240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2.04.01 «</a:t>
            </a:r>
            <a:r>
              <a:rPr lang="ru-RU" sz="2400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Приборостроение</a:t>
            </a:r>
            <a:r>
              <a:rPr lang="ru-RU" sz="2400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»</a:t>
            </a:r>
            <a:endParaRPr lang="ru-RU" sz="2400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414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7188"/>
            <a:ext cx="1928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"/>
          <p:cNvSpPr>
            <a:spLocks noChangeArrowheads="1"/>
          </p:cNvSpPr>
          <p:nvPr/>
        </p:nvSpPr>
        <p:spPr bwMode="auto">
          <a:xfrm>
            <a:off x="1857375" y="1643063"/>
            <a:ext cx="6572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8775" indent="-358775" algn="ctr"/>
            <a:r>
              <a:rPr lang="ru-RU" sz="240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2014 году кафедра была награждена дипломом </a:t>
            </a:r>
          </a:p>
          <a:p>
            <a:pPr marL="358775" indent="-358775" algn="ctr"/>
            <a:r>
              <a:rPr lang="ru-RU" sz="240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«Золотая кафедра России». </a:t>
            </a:r>
            <a:endParaRPr lang="ru-RU" sz="2400">
              <a:solidFill>
                <a:srgbClr val="002060"/>
              </a:solidFill>
              <a:latin typeface="Arial Narrow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900000"/>
      </a:hlink>
      <a:folHlink>
        <a:srgbClr val="976C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900000"/>
    </a:hlink>
    <a:folHlink>
      <a:srgbClr val="976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</TotalTime>
  <Words>511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Arial Narrow</vt:lpstr>
      <vt:lpstr>Трек</vt:lpstr>
      <vt:lpstr>Рисунок Microsoft</vt:lpstr>
      <vt:lpstr>Образовательная программа  12.04.01 «ПРИБОРОСТРОЕНИЕ"     Профиль подготовки  МИКРОПРОЦЕССОРНЫЕ СРЕДСТВА И ПРОГРАММНОЕ ОБЕСПЕЧЕНИЕ ИЗМЕРЕНИЙ   Квалификация Магистр</vt:lpstr>
      <vt:lpstr>Слайд 2</vt:lpstr>
      <vt:lpstr>12.04.01 «Приборостроение»</vt:lpstr>
      <vt:lpstr>12.04.01 «Приборостроение»</vt:lpstr>
      <vt:lpstr>12.04.01 «Приборостроение»</vt:lpstr>
      <vt:lpstr>12.04.01 «Приборостроение»</vt:lpstr>
      <vt:lpstr>12.04.01 «Приборостроение»</vt:lpstr>
      <vt:lpstr>Слайд 8</vt:lpstr>
      <vt:lpstr>КAФЕДРА  «ПРИБОРОСТРОЕНИЕ И МЕХАТРОНИКА» 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УЧЕБНО-НАУЧНЫЙ ЦЕНТР   «Мехатроника  и  робототехника»</dc:title>
  <dc:creator>IRONMANN (AKA SHAMAN)</dc:creator>
  <cp:lastModifiedBy>Козелков Олег Владимирович</cp:lastModifiedBy>
  <cp:revision>46</cp:revision>
  <dcterms:created xsi:type="dcterms:W3CDTF">2017-09-15T07:11:13Z</dcterms:created>
  <dcterms:modified xsi:type="dcterms:W3CDTF">2019-04-19T09:33:04Z</dcterms:modified>
</cp:coreProperties>
</file>