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6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4" autoAdjust="0"/>
    <p:restoredTop sz="98566" autoAdjust="0"/>
  </p:normalViewPr>
  <p:slideViewPr>
    <p:cSldViewPr>
      <p:cViewPr>
        <p:scale>
          <a:sx n="80" d="100"/>
          <a:sy n="80" d="100"/>
        </p:scale>
        <p:origin x="-54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442EA2-39BA-4C9A-AD59-755D4917D532}" type="doc">
      <dgm:prSet loTypeId="urn:microsoft.com/office/officeart/2008/layout/VerticalCurvedList" loCatId="list" qsTypeId="urn:microsoft.com/office/officeart/2005/8/quickstyle/simple4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3929B1E1-4BC4-4C73-ABE8-27CEF96A3652}">
      <dgm:prSet phldrT="[Text]" custT="1"/>
      <dgm:spPr/>
      <dgm:t>
        <a:bodyPr rtlCol="0"/>
        <a:lstStyle/>
        <a:p>
          <a:pPr rtl="0"/>
          <a:r>
            <a:rPr lang="ru-RU" sz="2000" b="1" i="0" u="none" dirty="0"/>
            <a:t>Техника и физика высоких </a:t>
          </a:r>
          <a:r>
            <a:rPr lang="ru-RU" sz="2000" b="1" i="0" u="none" dirty="0" smtClean="0"/>
            <a:t>напряжений</a:t>
          </a:r>
        </a:p>
        <a:p>
          <a:pPr rtl="0"/>
          <a:r>
            <a:rPr lang="ru-RU" sz="1400" dirty="0" smtClean="0"/>
            <a:t>* Нормативные документы по охране труда</a:t>
          </a:r>
        </a:p>
        <a:p>
          <a:pPr rtl="0"/>
          <a:r>
            <a:rPr lang="ru-RU" sz="1400" dirty="0" smtClean="0"/>
            <a:t>* Технико-экономическое обоснование при проектировании энергетических объектов</a:t>
          </a:r>
        </a:p>
        <a:p>
          <a:pPr rtl="0"/>
          <a:r>
            <a:rPr lang="ru-RU" sz="1400" dirty="0" smtClean="0"/>
            <a:t>* Современные проблемы в экспериментальной работе в электроэнергетике</a:t>
          </a:r>
        </a:p>
        <a:p>
          <a:pPr rtl="0"/>
          <a:r>
            <a:rPr lang="ru-RU" sz="1400" dirty="0" smtClean="0"/>
            <a:t>* Перенапряжения и координация изоляции</a:t>
          </a:r>
        </a:p>
        <a:p>
          <a:pPr rtl="0"/>
          <a:r>
            <a:rPr lang="ru-RU" sz="1400" dirty="0" smtClean="0"/>
            <a:t>* Математическое исследование в УВМ</a:t>
          </a:r>
        </a:p>
        <a:p>
          <a:pPr rtl="0"/>
          <a:r>
            <a:rPr lang="ru-RU" sz="1400" dirty="0" smtClean="0"/>
            <a:t>* Современные методы измерения высоких напряжений и сильных электрических токов</a:t>
          </a:r>
        </a:p>
        <a:p>
          <a:pPr rtl="0"/>
          <a:r>
            <a:rPr lang="ru-RU" sz="1400" dirty="0" smtClean="0"/>
            <a:t>* Исследования в </a:t>
          </a:r>
          <a:r>
            <a:rPr lang="ru-RU" sz="1400" dirty="0" err="1" smtClean="0"/>
            <a:t>электротехнологических</a:t>
          </a:r>
          <a:r>
            <a:rPr lang="ru-RU" sz="1400" dirty="0" smtClean="0"/>
            <a:t> процессах и аппаратах</a:t>
          </a:r>
        </a:p>
        <a:p>
          <a:pPr rtl="0"/>
          <a:r>
            <a:rPr lang="ru-RU" sz="1400" dirty="0" smtClean="0"/>
            <a:t>* Разработка электроэнергетических и электротехнических объектов</a:t>
          </a:r>
        </a:p>
        <a:p>
          <a:pPr rtl="0"/>
          <a:r>
            <a:rPr lang="ru-RU" sz="1400" dirty="0" smtClean="0"/>
            <a:t>* Проектно-конструкторские разработки электрооборудования УВН</a:t>
          </a:r>
          <a:endParaRPr lang="ru-RU" sz="1400" noProof="0" dirty="0"/>
        </a:p>
      </dgm:t>
      <dgm:extLst>
        <a:ext uri="{E40237B7-FDA0-4F09-8148-C483321AD2D9}">
          <dgm14:cNvPr xmlns="" xmlns:dgm14="http://schemas.microsoft.com/office/drawing/2010/diagram" id="0" name="" title="Group B and its tasks"/>
        </a:ext>
      </dgm:extLst>
    </dgm:pt>
    <dgm:pt modelId="{F356CC76-9117-4B79-A270-BBBAFD3E9C79}" type="parTrans" cxnId="{1339090C-9A95-4C05-841C-FA3AF987601B}">
      <dgm:prSet/>
      <dgm:spPr/>
      <dgm:t>
        <a:bodyPr rtlCol="0"/>
        <a:lstStyle/>
        <a:p>
          <a:pPr rtl="0"/>
          <a:endParaRPr lang="ru-RU" noProof="0" dirty="0"/>
        </a:p>
      </dgm:t>
    </dgm:pt>
    <dgm:pt modelId="{19BA0C22-38BB-4E9F-89D5-0FF5FF9F12CE}" type="sibTrans" cxnId="{1339090C-9A95-4C05-841C-FA3AF987601B}">
      <dgm:prSet/>
      <dgm:spPr/>
      <dgm:t>
        <a:bodyPr rtlCol="0"/>
        <a:lstStyle/>
        <a:p>
          <a:pPr rtl="0"/>
          <a:endParaRPr lang="ru-RU" noProof="0" dirty="0"/>
        </a:p>
      </dgm:t>
    </dgm:pt>
    <dgm:pt modelId="{60CDF8D0-D4FC-4467-A51E-79C5A58B0B2C}">
      <dgm:prSet phldrT="[Text]" custT="1"/>
      <dgm:spPr/>
      <dgm:t>
        <a:bodyPr rtlCol="0"/>
        <a:lstStyle/>
        <a:p>
          <a:pPr rtl="0"/>
          <a:r>
            <a:rPr lang="ru-RU" sz="1400" b="1" i="0" u="none" dirty="0"/>
            <a:t>Практики </a:t>
          </a:r>
          <a:r>
            <a:rPr lang="ru-RU" sz="1400" b="1" i="0" u="none" dirty="0" smtClean="0"/>
            <a:t>:</a:t>
          </a:r>
        </a:p>
        <a:p>
          <a:pPr rtl="0"/>
          <a:r>
            <a:rPr lang="ru-RU" sz="1400" dirty="0" smtClean="0"/>
            <a:t>* Учебная практика (</a:t>
          </a:r>
          <a:r>
            <a:rPr lang="ru-RU" sz="1400" dirty="0" err="1" smtClean="0"/>
            <a:t>практика</a:t>
          </a:r>
          <a:r>
            <a:rPr lang="ru-RU" sz="1400" dirty="0" smtClean="0"/>
            <a:t> по получению первичных профессиональных умений и навыков)</a:t>
          </a:r>
          <a:endParaRPr lang="ru-RU" sz="1400" b="0" noProof="0" dirty="0" smtClean="0"/>
        </a:p>
        <a:p>
          <a:pPr rtl="0"/>
          <a:r>
            <a:rPr lang="ru-RU" sz="1400" b="0" noProof="0" dirty="0" smtClean="0"/>
            <a:t>* Производственная </a:t>
          </a:r>
          <a:r>
            <a:rPr lang="ru-RU" sz="1400" dirty="0" smtClean="0"/>
            <a:t>(практика по получению профессиональных умений и опыта профессиональной </a:t>
          </a:r>
          <a:r>
            <a:rPr lang="ru-RU" sz="1400" smtClean="0"/>
            <a:t>деятельности)</a:t>
          </a:r>
          <a:endParaRPr lang="ru-RU" sz="1400" b="0" noProof="0" dirty="0" smtClean="0"/>
        </a:p>
        <a:p>
          <a:pPr rtl="0"/>
          <a:r>
            <a:rPr lang="ru-RU" sz="1400" b="0" noProof="0" dirty="0" smtClean="0"/>
            <a:t>* Преддипломная</a:t>
          </a:r>
        </a:p>
        <a:p>
          <a:pPr rtl="0"/>
          <a:r>
            <a:rPr lang="ru-RU" sz="1400" b="0" i="0" u="none" dirty="0" smtClean="0"/>
            <a:t>* Научно-исследовательская работа (НИР) </a:t>
          </a:r>
          <a:endParaRPr lang="ru-RU" sz="1400" noProof="0" dirty="0"/>
        </a:p>
      </dgm:t>
      <dgm:extLst>
        <a:ext uri="{E40237B7-FDA0-4F09-8148-C483321AD2D9}">
          <dgm14:cNvPr xmlns="" xmlns:dgm14="http://schemas.microsoft.com/office/drawing/2010/diagram" id="0" name="" title="Group C and its tasks"/>
        </a:ext>
      </dgm:extLst>
    </dgm:pt>
    <dgm:pt modelId="{E12A269F-AB82-486A-9077-80F2BBBE48C2}" type="parTrans" cxnId="{2BA65DEC-E719-4ED3-8135-48349D42DD04}">
      <dgm:prSet/>
      <dgm:spPr/>
      <dgm:t>
        <a:bodyPr rtlCol="0"/>
        <a:lstStyle/>
        <a:p>
          <a:pPr rtl="0"/>
          <a:endParaRPr lang="ru-RU" noProof="0" dirty="0"/>
        </a:p>
      </dgm:t>
    </dgm:pt>
    <dgm:pt modelId="{3F7FD59D-A716-4310-A89A-AB6F740D9FFF}" type="sibTrans" cxnId="{2BA65DEC-E719-4ED3-8135-48349D42DD04}">
      <dgm:prSet/>
      <dgm:spPr/>
      <dgm:t>
        <a:bodyPr rtlCol="0"/>
        <a:lstStyle/>
        <a:p>
          <a:pPr rtl="0"/>
          <a:endParaRPr lang="ru-RU" noProof="0" dirty="0"/>
        </a:p>
      </dgm:t>
    </dgm:pt>
    <dgm:pt modelId="{A846E5C8-1D98-4EAD-8EC4-36E7547C17C3}" type="pres">
      <dgm:prSet presAssocID="{3F442EA2-39BA-4C9A-AD59-755D4917D53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BDD579F-4038-4CF7-8EC9-994CDEFC9480}" type="pres">
      <dgm:prSet presAssocID="{3F442EA2-39BA-4C9A-AD59-755D4917D532}" presName="Name1" presStyleCnt="0"/>
      <dgm:spPr/>
    </dgm:pt>
    <dgm:pt modelId="{805830B2-66E4-445D-81A8-B846A9699638}" type="pres">
      <dgm:prSet presAssocID="{3F442EA2-39BA-4C9A-AD59-755D4917D532}" presName="cycle" presStyleCnt="0"/>
      <dgm:spPr/>
    </dgm:pt>
    <dgm:pt modelId="{CE3AD522-9535-4F4C-95CD-B87FB94F993E}" type="pres">
      <dgm:prSet presAssocID="{3F442EA2-39BA-4C9A-AD59-755D4917D532}" presName="srcNode" presStyleLbl="node1" presStyleIdx="0" presStyleCnt="2"/>
      <dgm:spPr/>
    </dgm:pt>
    <dgm:pt modelId="{D8455D4B-ABD7-4D7E-92EE-68F5248F13AB}" type="pres">
      <dgm:prSet presAssocID="{3F442EA2-39BA-4C9A-AD59-755D4917D532}" presName="conn" presStyleLbl="parChTrans1D2" presStyleIdx="0" presStyleCnt="1"/>
      <dgm:spPr/>
      <dgm:t>
        <a:bodyPr/>
        <a:lstStyle/>
        <a:p>
          <a:endParaRPr lang="ru-RU"/>
        </a:p>
      </dgm:t>
    </dgm:pt>
    <dgm:pt modelId="{8252FB90-F706-4A1D-B0A3-B9CCFD3F1696}" type="pres">
      <dgm:prSet presAssocID="{3F442EA2-39BA-4C9A-AD59-755D4917D532}" presName="extraNode" presStyleLbl="node1" presStyleIdx="0" presStyleCnt="2"/>
      <dgm:spPr/>
    </dgm:pt>
    <dgm:pt modelId="{B87FFC44-79C1-448B-91D9-D5F8B90ABE87}" type="pres">
      <dgm:prSet presAssocID="{3F442EA2-39BA-4C9A-AD59-755D4917D532}" presName="dstNode" presStyleLbl="node1" presStyleIdx="0" presStyleCnt="2"/>
      <dgm:spPr/>
    </dgm:pt>
    <dgm:pt modelId="{E42EF13E-15EF-43F9-AC55-4B5DCC05F925}" type="pres">
      <dgm:prSet presAssocID="{3929B1E1-4BC4-4C73-ABE8-27CEF96A3652}" presName="text_1" presStyleLbl="node1" presStyleIdx="0" presStyleCnt="2" custScaleY="230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09A07D-43C4-42C8-B05F-E799BCCDA5A6}" type="pres">
      <dgm:prSet presAssocID="{3929B1E1-4BC4-4C73-ABE8-27CEF96A3652}" presName="accent_1" presStyleCnt="0"/>
      <dgm:spPr/>
    </dgm:pt>
    <dgm:pt modelId="{68773B19-9C2D-4A0D-B7C3-3C6E9B7D728B}" type="pres">
      <dgm:prSet presAssocID="{3929B1E1-4BC4-4C73-ABE8-27CEF96A3652}" presName="accentRepeatNode" presStyleLbl="solidFgAcc1" presStyleIdx="0" presStyleCnt="2" custScaleX="116782" custScaleY="105263" custLinFactNeighborX="1188" custLinFactNeighborY="-1133"/>
      <dgm:spPr/>
      <dgm:extLst>
        <a:ext uri="{E40237B7-FDA0-4F09-8148-C483321AD2D9}">
          <dgm14:cNvPr xmlns="" xmlns:dgm14="http://schemas.microsoft.com/office/drawing/2010/diagram" id="0" name="" title="Circle for Group B"/>
        </a:ext>
      </dgm:extLst>
    </dgm:pt>
    <dgm:pt modelId="{C8C2300B-F3F0-46F2-8626-DDF2B9079F42}" type="pres">
      <dgm:prSet presAssocID="{60CDF8D0-D4FC-4467-A51E-79C5A58B0B2C}" presName="text_2" presStyleLbl="node1" presStyleIdx="1" presStyleCnt="2" custScaleY="116861" custLinFactNeighborX="33" custLinFactNeighborY="27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A61194-91CF-439B-950E-EC43ED631342}" type="pres">
      <dgm:prSet presAssocID="{60CDF8D0-D4FC-4467-A51E-79C5A58B0B2C}" presName="accent_2" presStyleCnt="0"/>
      <dgm:spPr/>
    </dgm:pt>
    <dgm:pt modelId="{59AD99D9-FEA2-4AC1-9D10-3A8088510406}" type="pres">
      <dgm:prSet presAssocID="{60CDF8D0-D4FC-4467-A51E-79C5A58B0B2C}" presName="accentRepeatNode" presStyleLbl="solidFgAcc1" presStyleIdx="1" presStyleCnt="2" custScaleX="80401" custScaleY="69423" custLinFactNeighborX="-1714" custLinFactNeighborY="21454"/>
      <dgm:spPr/>
      <dgm:extLst>
        <a:ext uri="{E40237B7-FDA0-4F09-8148-C483321AD2D9}">
          <dgm14:cNvPr xmlns="" xmlns:dgm14="http://schemas.microsoft.com/office/drawing/2010/diagram" id="0" name="" title="Circle for Group C"/>
        </a:ext>
      </dgm:extLst>
    </dgm:pt>
  </dgm:ptLst>
  <dgm:cxnLst>
    <dgm:cxn modelId="{4DC58A0C-5C55-420F-B89E-0ECC098A2C0F}" type="presOf" srcId="{19BA0C22-38BB-4E9F-89D5-0FF5FF9F12CE}" destId="{D8455D4B-ABD7-4D7E-92EE-68F5248F13AB}" srcOrd="0" destOrd="0" presId="urn:microsoft.com/office/officeart/2008/layout/VerticalCurvedList"/>
    <dgm:cxn modelId="{CA266B35-3CC2-4D4A-92D5-1EE05F812E59}" type="presOf" srcId="{60CDF8D0-D4FC-4467-A51E-79C5A58B0B2C}" destId="{C8C2300B-F3F0-46F2-8626-DDF2B9079F42}" srcOrd="0" destOrd="0" presId="urn:microsoft.com/office/officeart/2008/layout/VerticalCurvedList"/>
    <dgm:cxn modelId="{905BC8F2-1F58-4F29-A961-A60F1EFA0D3B}" type="presOf" srcId="{3929B1E1-4BC4-4C73-ABE8-27CEF96A3652}" destId="{E42EF13E-15EF-43F9-AC55-4B5DCC05F925}" srcOrd="0" destOrd="0" presId="urn:microsoft.com/office/officeart/2008/layout/VerticalCurvedList"/>
    <dgm:cxn modelId="{2E8F032D-AF5B-44D0-9F3D-A4D8AF74A0E1}" type="presOf" srcId="{3F442EA2-39BA-4C9A-AD59-755D4917D532}" destId="{A846E5C8-1D98-4EAD-8EC4-36E7547C17C3}" srcOrd="0" destOrd="0" presId="urn:microsoft.com/office/officeart/2008/layout/VerticalCurvedList"/>
    <dgm:cxn modelId="{1339090C-9A95-4C05-841C-FA3AF987601B}" srcId="{3F442EA2-39BA-4C9A-AD59-755D4917D532}" destId="{3929B1E1-4BC4-4C73-ABE8-27CEF96A3652}" srcOrd="0" destOrd="0" parTransId="{F356CC76-9117-4B79-A270-BBBAFD3E9C79}" sibTransId="{19BA0C22-38BB-4E9F-89D5-0FF5FF9F12CE}"/>
    <dgm:cxn modelId="{2BA65DEC-E719-4ED3-8135-48349D42DD04}" srcId="{3F442EA2-39BA-4C9A-AD59-755D4917D532}" destId="{60CDF8D0-D4FC-4467-A51E-79C5A58B0B2C}" srcOrd="1" destOrd="0" parTransId="{E12A269F-AB82-486A-9077-80F2BBBE48C2}" sibTransId="{3F7FD59D-A716-4310-A89A-AB6F740D9FFF}"/>
    <dgm:cxn modelId="{EFF3386C-4D39-4928-9254-9CFA79EE141B}" type="presParOf" srcId="{A846E5C8-1D98-4EAD-8EC4-36E7547C17C3}" destId="{5BDD579F-4038-4CF7-8EC9-994CDEFC9480}" srcOrd="0" destOrd="0" presId="urn:microsoft.com/office/officeart/2008/layout/VerticalCurvedList"/>
    <dgm:cxn modelId="{A9BDDBDB-532D-4BB1-A6B8-01594C755D47}" type="presParOf" srcId="{5BDD579F-4038-4CF7-8EC9-994CDEFC9480}" destId="{805830B2-66E4-445D-81A8-B846A9699638}" srcOrd="0" destOrd="0" presId="urn:microsoft.com/office/officeart/2008/layout/VerticalCurvedList"/>
    <dgm:cxn modelId="{8B9DAC2F-7BE3-4BE4-986E-93958CA98E60}" type="presParOf" srcId="{805830B2-66E4-445D-81A8-B846A9699638}" destId="{CE3AD522-9535-4F4C-95CD-B87FB94F993E}" srcOrd="0" destOrd="0" presId="urn:microsoft.com/office/officeart/2008/layout/VerticalCurvedList"/>
    <dgm:cxn modelId="{9E65E71F-68F3-4C4E-A2A4-2317C401966C}" type="presParOf" srcId="{805830B2-66E4-445D-81A8-B846A9699638}" destId="{D8455D4B-ABD7-4D7E-92EE-68F5248F13AB}" srcOrd="1" destOrd="0" presId="urn:microsoft.com/office/officeart/2008/layout/VerticalCurvedList"/>
    <dgm:cxn modelId="{A52EAC8B-09D8-428C-98D7-BE14A9B24E23}" type="presParOf" srcId="{805830B2-66E4-445D-81A8-B846A9699638}" destId="{8252FB90-F706-4A1D-B0A3-B9CCFD3F1696}" srcOrd="2" destOrd="0" presId="urn:microsoft.com/office/officeart/2008/layout/VerticalCurvedList"/>
    <dgm:cxn modelId="{B9E4A5DB-4623-4AA7-BD8D-465ED1B53998}" type="presParOf" srcId="{805830B2-66E4-445D-81A8-B846A9699638}" destId="{B87FFC44-79C1-448B-91D9-D5F8B90ABE87}" srcOrd="3" destOrd="0" presId="urn:microsoft.com/office/officeart/2008/layout/VerticalCurvedList"/>
    <dgm:cxn modelId="{F9B9345E-569C-48C8-9B2E-A341A2CB3B00}" type="presParOf" srcId="{5BDD579F-4038-4CF7-8EC9-994CDEFC9480}" destId="{E42EF13E-15EF-43F9-AC55-4B5DCC05F925}" srcOrd="1" destOrd="0" presId="urn:microsoft.com/office/officeart/2008/layout/VerticalCurvedList"/>
    <dgm:cxn modelId="{F8D9B478-C705-4DD5-BEA1-FE5EB994C7B5}" type="presParOf" srcId="{5BDD579F-4038-4CF7-8EC9-994CDEFC9480}" destId="{FB09A07D-43C4-42C8-B05F-E799BCCDA5A6}" srcOrd="2" destOrd="0" presId="urn:microsoft.com/office/officeart/2008/layout/VerticalCurvedList"/>
    <dgm:cxn modelId="{9B8EDE1C-32D5-4C28-B85E-D617558A0272}" type="presParOf" srcId="{FB09A07D-43C4-42C8-B05F-E799BCCDA5A6}" destId="{68773B19-9C2D-4A0D-B7C3-3C6E9B7D728B}" srcOrd="0" destOrd="0" presId="urn:microsoft.com/office/officeart/2008/layout/VerticalCurvedList"/>
    <dgm:cxn modelId="{240B5622-DCD3-49E3-ACDF-E73E32489B63}" type="presParOf" srcId="{5BDD579F-4038-4CF7-8EC9-994CDEFC9480}" destId="{C8C2300B-F3F0-46F2-8626-DDF2B9079F42}" srcOrd="3" destOrd="0" presId="urn:microsoft.com/office/officeart/2008/layout/VerticalCurvedList"/>
    <dgm:cxn modelId="{18D53146-4CB2-41FF-AE62-DD3B6757B397}" type="presParOf" srcId="{5BDD579F-4038-4CF7-8EC9-994CDEFC9480}" destId="{63A61194-91CF-439B-950E-EC43ED631342}" srcOrd="4" destOrd="0" presId="urn:microsoft.com/office/officeart/2008/layout/VerticalCurvedList"/>
    <dgm:cxn modelId="{D6B3C819-F367-497F-A0A9-ED1E61A35C31}" type="presParOf" srcId="{63A61194-91CF-439B-950E-EC43ED631342}" destId="{59AD99D9-FEA2-4AC1-9D10-3A8088510406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5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2"/>
          <p:cNvGrpSpPr>
            <a:grpSpLocks/>
          </p:cNvGrpSpPr>
          <p:nvPr/>
        </p:nvGrpSpPr>
        <p:grpSpPr bwMode="auto">
          <a:xfrm>
            <a:off x="-463550" y="-685800"/>
            <a:ext cx="16465550" cy="13239750"/>
            <a:chOff x="-518160" y="-457199"/>
            <a:chExt cx="16465230" cy="13240444"/>
          </a:xfrm>
        </p:grpSpPr>
        <p:sp>
          <p:nvSpPr>
            <p:cNvPr id="5" name="Скругленный прямоугольник 14">
              <a:extLst>
                <a:ext uri="{FF2B5EF4-FFF2-40B4-BE49-F238E27FC236}">
                  <a16:creationId xmlns="" xmlns:a16="http://schemas.microsoft.com/office/drawing/2014/main" id="{1400A0E0-017D-4341-8F74-940ACC3B3619}"/>
                </a:ext>
              </a:extLst>
            </p:cNvPr>
            <p:cNvSpPr>
              <a:spLocks noChangeAspect="1"/>
            </p:cNvSpPr>
            <p:nvPr/>
          </p:nvSpPr>
          <p:spPr>
            <a:xfrm rot="16200000" flipH="1">
              <a:off x="8522238" y="-1261808"/>
              <a:ext cx="6620222" cy="8229440"/>
            </a:xfrm>
            <a:prstGeom prst="roundRect">
              <a:avLst>
                <a:gd name="adj" fmla="val 3679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87000"/>
                    <a:lumOff val="13000"/>
                    <a:alpha val="90000"/>
                  </a:schemeClr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Скругленный прямоугольник 16">
              <a:extLst>
                <a:ext uri="{FF2B5EF4-FFF2-40B4-BE49-F238E27FC236}">
                  <a16:creationId xmlns="" xmlns:a16="http://schemas.microsoft.com/office/drawing/2014/main" id="{6173CECE-9257-447C-A3FD-94B661B592AE}"/>
                </a:ext>
              </a:extLst>
            </p:cNvPr>
            <p:cNvSpPr>
              <a:spLocks noChangeAspect="1"/>
            </p:cNvSpPr>
            <p:nvPr/>
          </p:nvSpPr>
          <p:spPr>
            <a:xfrm rot="16200000" flipH="1">
              <a:off x="8522238" y="5358414"/>
              <a:ext cx="6620222" cy="8229440"/>
            </a:xfrm>
            <a:prstGeom prst="roundRect">
              <a:avLst>
                <a:gd name="adj" fmla="val 3679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87000"/>
                    <a:lumOff val="13000"/>
                    <a:alpha val="90000"/>
                  </a:schemeClr>
                </a:gs>
              </a:gsLst>
              <a:lin ang="108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Скругленный прямоугольник 15">
              <a:extLst>
                <a:ext uri="{FF2B5EF4-FFF2-40B4-BE49-F238E27FC236}">
                  <a16:creationId xmlns="" xmlns:a16="http://schemas.microsoft.com/office/drawing/2014/main" id="{69731FEC-5C68-4E04-A7BD-5A519D35BCE4}"/>
                </a:ext>
              </a:extLst>
            </p:cNvPr>
            <p:cNvSpPr>
              <a:spLocks noChangeAspect="1"/>
            </p:cNvSpPr>
            <p:nvPr/>
          </p:nvSpPr>
          <p:spPr>
            <a:xfrm rot="16200000" flipH="1">
              <a:off x="286449" y="5358414"/>
              <a:ext cx="6620222" cy="8229440"/>
            </a:xfrm>
            <a:prstGeom prst="roundRect">
              <a:avLst>
                <a:gd name="adj" fmla="val 3679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87000"/>
                    <a:lumOff val="13000"/>
                    <a:alpha val="90000"/>
                  </a:schemeClr>
                </a:gs>
              </a:gsLst>
              <a:lin ang="108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Скругленный прямоугольник 10">
              <a:extLst>
                <a:ext uri="{FF2B5EF4-FFF2-40B4-BE49-F238E27FC236}">
                  <a16:creationId xmlns="" xmlns:a16="http://schemas.microsoft.com/office/drawing/2014/main" id="{FF47C9EA-2F88-4B1F-AA74-906B7BC27A8F}"/>
                </a:ext>
              </a:extLst>
            </p:cNvPr>
            <p:cNvSpPr>
              <a:spLocks noChangeAspect="1"/>
            </p:cNvSpPr>
            <p:nvPr/>
          </p:nvSpPr>
          <p:spPr>
            <a:xfrm rot="16200000" flipH="1">
              <a:off x="286449" y="-1261808"/>
              <a:ext cx="6620222" cy="8229440"/>
            </a:xfrm>
            <a:prstGeom prst="roundRect">
              <a:avLst>
                <a:gd name="adj" fmla="val 3679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87000"/>
                    <a:lumOff val="13000"/>
                    <a:alpha val="90000"/>
                  </a:schemeClr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9" name="Скругленный прямоугольник 6">
            <a:extLst>
              <a:ext uri="{FF2B5EF4-FFF2-40B4-BE49-F238E27FC236}">
                <a16:creationId xmlns="" xmlns:a16="http://schemas.microsoft.com/office/drawing/2014/main" id="{E96EEE2C-CD5B-4BDE-AB50-5F9558083021}"/>
              </a:ext>
            </a:extLst>
          </p:cNvPr>
          <p:cNvSpPr/>
          <p:nvPr/>
        </p:nvSpPr>
        <p:spPr>
          <a:xfrm>
            <a:off x="1219200" y="5029200"/>
            <a:ext cx="7467600" cy="144780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4648200"/>
            <a:ext cx="7467600" cy="1470025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0700" y="5867400"/>
            <a:ext cx="6438900" cy="762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3D51B36-94AC-4D85-9AFC-38C5E198F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91939-7CE9-420B-BF17-D197CB88E674}" type="datetimeFigureOut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638ADD2-9BEC-481B-AE60-19E8C2B26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C5899BD-8197-42AF-B8B5-33CF48061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6871A-32C7-4ACF-81EC-DB9A026628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3D51B36-94AC-4D85-9AFC-38C5E198F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5D97B-82DD-48B5-A221-DD54EB68A3B3}" type="datetimeFigureOut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638ADD2-9BEC-481B-AE60-19E8C2B26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C5899BD-8197-42AF-B8B5-33CF48061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63CD42-FAE9-4891-BC2B-5440DEA5A4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3D51B36-94AC-4D85-9AFC-38C5E198F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E0DAB-0C99-450D-AD2F-ABE70F8C1DF3}" type="datetimeFigureOut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638ADD2-9BEC-481B-AE60-19E8C2B26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C5899BD-8197-42AF-B8B5-33CF48061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5B62F8-DF97-4252-A7E0-E56E4DB017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3D51B36-94AC-4D85-9AFC-38C5E198F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6D62B-B828-4618-9DF2-F07B4C9233B5}" type="datetimeFigureOut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638ADD2-9BEC-481B-AE60-19E8C2B26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C5899BD-8197-42AF-B8B5-33CF48061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93ADD-6A8E-4696-AFA7-DBCDBF51F7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53D51B36-94AC-4D85-9AFC-38C5E198F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53DE9-AD51-4E73-8588-AB1927B331A0}" type="datetimeFigureOut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6638ADD2-9BEC-481B-AE60-19E8C2B26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7C5899BD-8197-42AF-B8B5-33CF48061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3B2D01-5B1E-47E6-8A40-7F608F9F55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>
            <a:extLst>
              <a:ext uri="{FF2B5EF4-FFF2-40B4-BE49-F238E27FC236}">
                <a16:creationId xmlns="" xmlns:a16="http://schemas.microsoft.com/office/drawing/2014/main" id="{53D51B36-94AC-4D85-9AFC-38C5E198F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63B94-48B0-4FD7-A960-F1ACBB1A6296}" type="datetimeFigureOut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="" xmlns:a16="http://schemas.microsoft.com/office/drawing/2014/main" id="{6638ADD2-9BEC-481B-AE60-19E8C2B26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="" xmlns:a16="http://schemas.microsoft.com/office/drawing/2014/main" id="{7C5899BD-8197-42AF-B8B5-33CF48061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9640B-EB89-45BC-AFCD-2C56D2FF9A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>
            <a:extLst>
              <a:ext uri="{FF2B5EF4-FFF2-40B4-BE49-F238E27FC236}">
                <a16:creationId xmlns="" xmlns:a16="http://schemas.microsoft.com/office/drawing/2014/main" id="{53D51B36-94AC-4D85-9AFC-38C5E198F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CD222-3DA5-407C-82EA-0183C44D545D}" type="datetimeFigureOut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="" xmlns:a16="http://schemas.microsoft.com/office/drawing/2014/main" id="{6638ADD2-9BEC-481B-AE60-19E8C2B26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7C5899BD-8197-42AF-B8B5-33CF48061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E6B3E1-CBA7-45FB-BE8D-3CA21454A7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="" xmlns:a16="http://schemas.microsoft.com/office/drawing/2014/main" id="{53D51B36-94AC-4D85-9AFC-38C5E198F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A218F-9687-48D8-8A5B-9FC6C5693085}" type="datetimeFigureOut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="" xmlns:a16="http://schemas.microsoft.com/office/drawing/2014/main" id="{6638ADD2-9BEC-481B-AE60-19E8C2B26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="" xmlns:a16="http://schemas.microsoft.com/office/drawing/2014/main" id="{7C5899BD-8197-42AF-B8B5-33CF48061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AA9B7-3B43-4B5F-BD75-430C2543AA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53D51B36-94AC-4D85-9AFC-38C5E198F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4CB1F-1938-49D7-A797-A15095F50DF4}" type="datetimeFigureOut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6638ADD2-9BEC-481B-AE60-19E8C2B26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7C5899BD-8197-42AF-B8B5-33CF48061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C878F-BC9A-4B22-AE79-D0B1D9D8FC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53D51B36-94AC-4D85-9AFC-38C5E198F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6068C-5264-4D28-833E-BE278F480E7F}" type="datetimeFigureOut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6638ADD2-9BEC-481B-AE60-19E8C2B26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7C5899BD-8197-42AF-B8B5-33CF48061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44E14-43DD-4F24-BB2F-B898CB6D28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Группа 14"/>
          <p:cNvGrpSpPr>
            <a:grpSpLocks/>
          </p:cNvGrpSpPr>
          <p:nvPr/>
        </p:nvGrpSpPr>
        <p:grpSpPr bwMode="auto">
          <a:xfrm>
            <a:off x="-254000" y="-1143000"/>
            <a:ext cx="17246600" cy="13868400"/>
            <a:chOff x="-518160" y="-457199"/>
            <a:chExt cx="16465230" cy="13240444"/>
          </a:xfrm>
        </p:grpSpPr>
        <p:sp>
          <p:nvSpPr>
            <p:cNvPr id="16" name="Скругленный прямоугольник 15">
              <a:extLst>
                <a:ext uri="{FF2B5EF4-FFF2-40B4-BE49-F238E27FC236}">
                  <a16:creationId xmlns="" xmlns:a16="http://schemas.microsoft.com/office/drawing/2014/main" id="{55ECA2A0-5406-4CBE-92C4-7D2D3EBAB2BD}"/>
                </a:ext>
              </a:extLst>
            </p:cNvPr>
            <p:cNvSpPr>
              <a:spLocks noChangeAspect="1"/>
            </p:cNvSpPr>
            <p:nvPr/>
          </p:nvSpPr>
          <p:spPr>
            <a:xfrm rot="16200000" flipH="1">
              <a:off x="8522168" y="-1261880"/>
              <a:ext cx="6620222" cy="8229584"/>
            </a:xfrm>
            <a:prstGeom prst="roundRect">
              <a:avLst>
                <a:gd name="adj" fmla="val 3679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87000"/>
                    <a:lumOff val="13000"/>
                    <a:alpha val="90000"/>
                  </a:schemeClr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Скругленный прямоугольник 16">
              <a:extLst>
                <a:ext uri="{FF2B5EF4-FFF2-40B4-BE49-F238E27FC236}">
                  <a16:creationId xmlns="" xmlns:a16="http://schemas.microsoft.com/office/drawing/2014/main" id="{5561BF02-991E-427F-8BE3-CED0A1153A06}"/>
                </a:ext>
              </a:extLst>
            </p:cNvPr>
            <p:cNvSpPr>
              <a:spLocks noChangeAspect="1"/>
            </p:cNvSpPr>
            <p:nvPr/>
          </p:nvSpPr>
          <p:spPr>
            <a:xfrm rot="16200000" flipH="1">
              <a:off x="8522168" y="5358342"/>
              <a:ext cx="6620222" cy="8229584"/>
            </a:xfrm>
            <a:prstGeom prst="roundRect">
              <a:avLst>
                <a:gd name="adj" fmla="val 3679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87000"/>
                    <a:lumOff val="13000"/>
                    <a:alpha val="90000"/>
                  </a:schemeClr>
                </a:gs>
              </a:gsLst>
              <a:lin ang="108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Скругленный прямоугольник 17">
              <a:extLst>
                <a:ext uri="{FF2B5EF4-FFF2-40B4-BE49-F238E27FC236}">
                  <a16:creationId xmlns="" xmlns:a16="http://schemas.microsoft.com/office/drawing/2014/main" id="{A9292F24-AF15-40F5-A278-C7F63DD48335}"/>
                </a:ext>
              </a:extLst>
            </p:cNvPr>
            <p:cNvSpPr>
              <a:spLocks noChangeAspect="1"/>
            </p:cNvSpPr>
            <p:nvPr/>
          </p:nvSpPr>
          <p:spPr>
            <a:xfrm rot="16200000" flipH="1">
              <a:off x="286521" y="5358342"/>
              <a:ext cx="6620222" cy="8229584"/>
            </a:xfrm>
            <a:prstGeom prst="roundRect">
              <a:avLst>
                <a:gd name="adj" fmla="val 3679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87000"/>
                    <a:lumOff val="13000"/>
                    <a:alpha val="90000"/>
                  </a:schemeClr>
                </a:gs>
              </a:gsLst>
              <a:lin ang="108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Скругленный прямоугольник 18">
              <a:extLst>
                <a:ext uri="{FF2B5EF4-FFF2-40B4-BE49-F238E27FC236}">
                  <a16:creationId xmlns="" xmlns:a16="http://schemas.microsoft.com/office/drawing/2014/main" id="{633F07AB-02DE-4733-B21D-661378444605}"/>
                </a:ext>
              </a:extLst>
            </p:cNvPr>
            <p:cNvSpPr>
              <a:spLocks noChangeAspect="1"/>
            </p:cNvSpPr>
            <p:nvPr/>
          </p:nvSpPr>
          <p:spPr>
            <a:xfrm rot="16200000" flipH="1">
              <a:off x="286521" y="-1261880"/>
              <a:ext cx="6620222" cy="8229584"/>
            </a:xfrm>
            <a:prstGeom prst="roundRect">
              <a:avLst>
                <a:gd name="adj" fmla="val 3679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87000"/>
                    <a:lumOff val="13000"/>
                    <a:alpha val="90000"/>
                  </a:schemeClr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1" name="Скругленный прямоугольник 10">
            <a:extLst>
              <a:ext uri="{FF2B5EF4-FFF2-40B4-BE49-F238E27FC236}">
                <a16:creationId xmlns="" xmlns:a16="http://schemas.microsoft.com/office/drawing/2014/main" id="{F4EF5564-068D-4431-8603-8546DF9B9DBB}"/>
              </a:ext>
            </a:extLst>
          </p:cNvPr>
          <p:cNvSpPr/>
          <p:nvPr/>
        </p:nvSpPr>
        <p:spPr>
          <a:xfrm>
            <a:off x="381000" y="228600"/>
            <a:ext cx="8382000" cy="6096000"/>
          </a:xfrm>
          <a:prstGeom prst="roundRect">
            <a:avLst>
              <a:gd name="adj" fmla="val 3355"/>
            </a:avLst>
          </a:prstGeom>
          <a:solidFill>
            <a:schemeClr val="bg1">
              <a:alpha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8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9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3D51B36-94AC-4D85-9AFC-38C5E198FD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143DBC-71E7-4E7D-B81C-549FE14B3F8B}" type="datetimeFigureOut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638ADD2-9BEC-481B-AE60-19E8C2B26A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C5899BD-8197-42AF-B8B5-33CF48061F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254061"/>
                </a:solidFill>
              </a:defRPr>
            </a:lvl1pPr>
          </a:lstStyle>
          <a:p>
            <a:fld id="{FD2789B7-FB0B-4DEA-AE7D-0FE600DDAC3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25406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5406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5406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5406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5406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5406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5406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5406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5406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25406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37609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37609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37609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37609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8EA64E-3B15-45E4-9C5F-854189179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57222" y="5107005"/>
            <a:ext cx="10552113" cy="8223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rgbClr val="336699"/>
                </a:solidFill>
                <a:latin typeface="HelveticaNeueCyr" pitchFamily="50" charset="-52"/>
              </a:rPr>
              <a:t>ПРЕЗЕНТАЦИЯ ОБРАЗОВАТЕЛЬНОЙ </a:t>
            </a:r>
            <a:br>
              <a:rPr lang="ru-RU" sz="2400" dirty="0">
                <a:solidFill>
                  <a:srgbClr val="336699"/>
                </a:solidFill>
                <a:latin typeface="HelveticaNeueCyr" pitchFamily="50" charset="-52"/>
              </a:rPr>
            </a:br>
            <a:r>
              <a:rPr lang="ru-RU" sz="2400" dirty="0">
                <a:solidFill>
                  <a:srgbClr val="336699"/>
                </a:solidFill>
                <a:latin typeface="HelveticaNeueCyr" pitchFamily="50" charset="-52"/>
              </a:rPr>
              <a:t>ПРОГРАММЫ (магистратура)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DA9AB62-5B23-451F-ACA6-EF504D88D0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24" y="5786454"/>
            <a:ext cx="8215338" cy="64294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«</a:t>
            </a:r>
            <a:r>
              <a:rPr lang="ru-RU" b="1" dirty="0">
                <a:solidFill>
                  <a:srgbClr val="FF0000"/>
                </a:solidFill>
              </a:rPr>
              <a:t>Техника и физика высоких напряжений» 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3076" name="Рисунок 3" descr="ШАБЛОН ПРЕЗЕНТАЦИИ.tif"/>
          <p:cNvPicPr>
            <a:picLocks noChangeAspect="1" noChangeArrowheads="1"/>
          </p:cNvPicPr>
          <p:nvPr/>
        </p:nvPicPr>
        <p:blipFill>
          <a:blip r:embed="rId2"/>
          <a:srcRect b="6316"/>
          <a:stretch>
            <a:fillRect/>
          </a:stretch>
        </p:blipFill>
        <p:spPr bwMode="auto">
          <a:xfrm>
            <a:off x="-214378" y="285728"/>
            <a:ext cx="9358378" cy="4333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ru-RU" altLang="ru-RU" sz="3200" smtClean="0"/>
              <a:t>Базовые кафедры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CF771B5-DCA8-4E80-A61C-E60827C71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1014413"/>
            <a:ext cx="2746375" cy="3638550"/>
          </a:xfrm>
        </p:spPr>
        <p:txBody>
          <a:bodyPr rtlCol="0">
            <a:normAutofit fontScale="55000" lnSpcReduction="20000"/>
          </a:bodyPr>
          <a:lstStyle/>
          <a:p>
            <a:pPr marL="82296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>
                <a:solidFill>
                  <a:schemeClr val="accent1"/>
                </a:solidFill>
              </a:rPr>
              <a:t>Базовая кафедра  на Казанской ТЭЦ-2 основана в 2015 году</a:t>
            </a:r>
          </a:p>
          <a:p>
            <a:pPr marL="82296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accent1"/>
              </a:solidFill>
            </a:endParaRPr>
          </a:p>
          <a:p>
            <a:pPr marL="82296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accent1"/>
              </a:solidFill>
            </a:endParaRPr>
          </a:p>
          <a:p>
            <a:pPr marL="82296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accent1"/>
              </a:solidFill>
            </a:endParaRPr>
          </a:p>
          <a:p>
            <a:pPr marL="82296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accent1"/>
              </a:solidFill>
            </a:endParaRPr>
          </a:p>
          <a:p>
            <a:pPr marL="82296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accent1"/>
              </a:solidFill>
            </a:endParaRPr>
          </a:p>
          <a:p>
            <a:pPr marL="82296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accent1"/>
              </a:solidFill>
            </a:endParaRPr>
          </a:p>
          <a:p>
            <a:pPr marL="82296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accent1"/>
              </a:solidFill>
            </a:endParaRPr>
          </a:p>
          <a:p>
            <a:pPr marL="82296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accent1"/>
              </a:solidFill>
            </a:endParaRPr>
          </a:p>
          <a:p>
            <a:pPr marL="82296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dirty="0">
                <a:solidFill>
                  <a:schemeClr val="accent1"/>
                </a:solidFill>
              </a:rPr>
              <a:t>Студенты изучают процесс ремонта турбогенератора на Казанской ТЭЦ-2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268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613" y="1963738"/>
            <a:ext cx="2466975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Прямоугольник 5"/>
          <p:cNvSpPr>
            <a:spLocks noChangeArrowheads="1"/>
          </p:cNvSpPr>
          <p:nvPr/>
        </p:nvSpPr>
        <p:spPr bwMode="auto">
          <a:xfrm>
            <a:off x="3178175" y="938213"/>
            <a:ext cx="25019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963" algn="ctr" eaLnBrk="1" hangingPunct="1"/>
            <a:r>
              <a:rPr lang="ru-RU" altLang="ru-RU" b="1" i="1" dirty="0">
                <a:solidFill>
                  <a:schemeClr val="accent1"/>
                </a:solidFill>
              </a:rPr>
              <a:t>Базовая кафедра в Сетевой компании основана в 2017 году </a:t>
            </a:r>
          </a:p>
          <a:p>
            <a:pPr marL="80963" eaLnBrk="1" hangingPunct="1"/>
            <a:endParaRPr lang="ru-RU" altLang="ru-RU" dirty="0">
              <a:solidFill>
                <a:schemeClr val="accent1"/>
              </a:solidFill>
            </a:endParaRPr>
          </a:p>
          <a:p>
            <a:pPr marL="80963" eaLnBrk="1" hangingPunct="1"/>
            <a:endParaRPr lang="ru-RU" altLang="ru-RU" dirty="0">
              <a:solidFill>
                <a:schemeClr val="accent1"/>
              </a:solidFill>
            </a:endParaRPr>
          </a:p>
          <a:p>
            <a:pPr marL="80963" eaLnBrk="1" hangingPunct="1"/>
            <a:endParaRPr lang="ru-RU" altLang="ru-RU" dirty="0">
              <a:solidFill>
                <a:schemeClr val="accent1"/>
              </a:solidFill>
            </a:endParaRPr>
          </a:p>
          <a:p>
            <a:pPr marL="80963" eaLnBrk="1" hangingPunct="1"/>
            <a:endParaRPr lang="ru-RU" altLang="ru-RU" dirty="0">
              <a:solidFill>
                <a:schemeClr val="accent1"/>
              </a:solidFill>
            </a:endParaRPr>
          </a:p>
          <a:p>
            <a:pPr marL="80963" eaLnBrk="1" hangingPunct="1"/>
            <a:endParaRPr lang="ru-RU" altLang="ru-RU" dirty="0">
              <a:solidFill>
                <a:schemeClr val="accent1"/>
              </a:solidFill>
            </a:endParaRPr>
          </a:p>
          <a:p>
            <a:pPr marL="80963" eaLnBrk="1" hangingPunct="1"/>
            <a:endParaRPr lang="ru-RU" altLang="ru-RU" dirty="0">
              <a:solidFill>
                <a:schemeClr val="accent1"/>
              </a:solidFill>
            </a:endParaRPr>
          </a:p>
          <a:p>
            <a:pPr marL="80963" eaLnBrk="1" hangingPunct="1"/>
            <a:endParaRPr lang="ru-RU" altLang="ru-RU" dirty="0">
              <a:solidFill>
                <a:schemeClr val="accent1"/>
              </a:solidFill>
            </a:endParaRPr>
          </a:p>
          <a:p>
            <a:pPr marL="80963" eaLnBrk="1" hangingPunct="1"/>
            <a:r>
              <a:rPr lang="ru-RU" altLang="ru-RU" sz="1600" dirty="0">
                <a:solidFill>
                  <a:schemeClr val="accent1"/>
                </a:solidFill>
              </a:rPr>
              <a:t>Занятия со студентами проводятся на подстанциях Сетевой компании  </a:t>
            </a:r>
          </a:p>
        </p:txBody>
      </p:sp>
      <p:pic>
        <p:nvPicPr>
          <p:cNvPr id="11270" name="Рисунок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6763" y="1973263"/>
            <a:ext cx="2414587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Прямоугольник 7"/>
          <p:cNvSpPr>
            <a:spLocks noChangeArrowheads="1"/>
          </p:cNvSpPr>
          <p:nvPr/>
        </p:nvSpPr>
        <p:spPr bwMode="auto">
          <a:xfrm>
            <a:off x="5715008" y="931863"/>
            <a:ext cx="300039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963" algn="ctr" eaLnBrk="1" hangingPunct="1"/>
            <a:r>
              <a:rPr lang="ru-RU" altLang="ru-RU" sz="2000" b="1" i="1" dirty="0">
                <a:solidFill>
                  <a:schemeClr val="accent1"/>
                </a:solidFill>
              </a:rPr>
              <a:t>Базовая кафедра </a:t>
            </a:r>
            <a:r>
              <a:rPr lang="ru-RU" altLang="ru-RU" sz="2000" b="1" i="1" dirty="0" smtClean="0">
                <a:solidFill>
                  <a:schemeClr val="accent1"/>
                </a:solidFill>
              </a:rPr>
              <a:t>на предприятии «</a:t>
            </a:r>
            <a:r>
              <a:rPr lang="ru-RU" altLang="ru-RU" sz="2000" b="1" i="1" dirty="0" err="1" smtClean="0">
                <a:solidFill>
                  <a:schemeClr val="accent1"/>
                </a:solidFill>
              </a:rPr>
              <a:t>Таткабель</a:t>
            </a:r>
            <a:r>
              <a:rPr lang="ru-RU" altLang="ru-RU" sz="2000" b="1" i="1" dirty="0" smtClean="0">
                <a:solidFill>
                  <a:schemeClr val="accent1"/>
                </a:solidFill>
              </a:rPr>
              <a:t>» в 2016 году</a:t>
            </a:r>
            <a:endParaRPr lang="ru-RU" altLang="ru-RU" sz="2000" b="1" i="1" dirty="0">
              <a:solidFill>
                <a:schemeClr val="accent1"/>
              </a:solidFill>
            </a:endParaRPr>
          </a:p>
          <a:p>
            <a:pPr marL="80963" eaLnBrk="1" hangingPunct="1"/>
            <a:endParaRPr lang="ru-RU" altLang="ru-RU" sz="2000" b="1" i="1" dirty="0">
              <a:solidFill>
                <a:schemeClr val="accent1"/>
              </a:solidFill>
            </a:endParaRPr>
          </a:p>
          <a:p>
            <a:pPr marL="80963" eaLnBrk="1" hangingPunct="1"/>
            <a:endParaRPr lang="ru-RU" altLang="ru-RU" sz="2000" b="1" i="1" dirty="0">
              <a:solidFill>
                <a:schemeClr val="accent1"/>
              </a:solidFill>
            </a:endParaRPr>
          </a:p>
          <a:p>
            <a:pPr marL="80963" eaLnBrk="1" hangingPunct="1"/>
            <a:endParaRPr lang="ru-RU" altLang="ru-RU" sz="2000" b="1" i="1" dirty="0">
              <a:solidFill>
                <a:schemeClr val="accent1"/>
              </a:solidFill>
            </a:endParaRPr>
          </a:p>
          <a:p>
            <a:pPr marL="80963" eaLnBrk="1" hangingPunct="1"/>
            <a:endParaRPr lang="ru-RU" altLang="ru-RU" sz="2000" b="1" i="1" dirty="0">
              <a:solidFill>
                <a:schemeClr val="accent1"/>
              </a:solidFill>
            </a:endParaRPr>
          </a:p>
          <a:p>
            <a:pPr marL="80963" eaLnBrk="1" hangingPunct="1"/>
            <a:endParaRPr lang="ru-RU" altLang="ru-RU" sz="2000" b="1" i="1" dirty="0">
              <a:solidFill>
                <a:schemeClr val="accent1"/>
              </a:solidFill>
            </a:endParaRPr>
          </a:p>
          <a:p>
            <a:pPr marL="80963" eaLnBrk="1" hangingPunct="1"/>
            <a:endParaRPr lang="ru-RU" altLang="ru-RU" sz="2000" b="1" i="1" dirty="0">
              <a:solidFill>
                <a:schemeClr val="accent1"/>
              </a:solidFill>
            </a:endParaRPr>
          </a:p>
          <a:p>
            <a:pPr marL="80963" eaLnBrk="1" hangingPunct="1"/>
            <a:endParaRPr lang="ru-RU" altLang="ru-RU" sz="2000" b="1" i="1" dirty="0">
              <a:solidFill>
                <a:schemeClr val="accent1"/>
              </a:solidFill>
            </a:endParaRPr>
          </a:p>
          <a:p>
            <a:pPr marL="80963" eaLnBrk="1" hangingPunct="1"/>
            <a:endParaRPr lang="ru-RU" altLang="ru-RU" sz="2000" b="1" i="1" dirty="0">
              <a:solidFill>
                <a:schemeClr val="accent1"/>
              </a:solidFill>
            </a:endParaRPr>
          </a:p>
          <a:p>
            <a:pPr marL="80963" algn="just" eaLnBrk="1" hangingPunct="1"/>
            <a:endParaRPr lang="ru-RU" altLang="ru-RU" sz="1600" dirty="0" smtClean="0">
              <a:solidFill>
                <a:schemeClr val="accent1"/>
              </a:solidFill>
            </a:endParaRPr>
          </a:p>
          <a:p>
            <a:pPr marL="80963" eaLnBrk="1" hangingPunct="1"/>
            <a:r>
              <a:rPr lang="ru-RU" altLang="ru-RU" sz="1600" dirty="0" smtClean="0">
                <a:solidFill>
                  <a:schemeClr val="accent1"/>
                </a:solidFill>
              </a:rPr>
              <a:t>Проф</a:t>
            </a:r>
            <a:r>
              <a:rPr lang="ru-RU" altLang="ru-RU" sz="1600" dirty="0">
                <a:solidFill>
                  <a:schemeClr val="accent1"/>
                </a:solidFill>
              </a:rPr>
              <a:t>. Усачев А.Е., доценты </a:t>
            </a:r>
            <a:r>
              <a:rPr lang="ru-RU" altLang="ru-RU" sz="1600" dirty="0" err="1">
                <a:solidFill>
                  <a:schemeClr val="accent1"/>
                </a:solidFill>
              </a:rPr>
              <a:t>Зарипов</a:t>
            </a:r>
            <a:r>
              <a:rPr lang="ru-RU" altLang="ru-RU" sz="1600" dirty="0">
                <a:solidFill>
                  <a:schemeClr val="accent1"/>
                </a:solidFill>
              </a:rPr>
              <a:t> Д.К. и </a:t>
            </a:r>
            <a:r>
              <a:rPr lang="ru-RU" altLang="ru-RU" sz="1600" dirty="0" err="1">
                <a:solidFill>
                  <a:schemeClr val="accent1"/>
                </a:solidFill>
              </a:rPr>
              <a:t>Кубарев</a:t>
            </a:r>
            <a:r>
              <a:rPr lang="ru-RU" altLang="ru-RU" sz="1600" dirty="0">
                <a:solidFill>
                  <a:schemeClr val="accent1"/>
                </a:solidFill>
              </a:rPr>
              <a:t> А.Ю., Федотов Е.А. со студентами </a:t>
            </a:r>
            <a:r>
              <a:rPr lang="ru-RU" altLang="ru-RU" sz="1600" dirty="0" smtClean="0">
                <a:solidFill>
                  <a:schemeClr val="accent1"/>
                </a:solidFill>
              </a:rPr>
              <a:t>в высоковольтной лаборатории</a:t>
            </a:r>
            <a:endParaRPr lang="ru-RU" altLang="ru-RU" sz="1600" dirty="0">
              <a:solidFill>
                <a:schemeClr val="accent1"/>
              </a:solidFill>
            </a:endParaRPr>
          </a:p>
        </p:txBody>
      </p:sp>
      <p:pic>
        <p:nvPicPr>
          <p:cNvPr id="11272" name="Рисунок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190161"/>
            <a:ext cx="1958976" cy="2627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Прямоугольник 9"/>
          <p:cNvSpPr>
            <a:spLocks noChangeArrowheads="1"/>
          </p:cNvSpPr>
          <p:nvPr/>
        </p:nvSpPr>
        <p:spPr bwMode="auto">
          <a:xfrm>
            <a:off x="533400" y="4770438"/>
            <a:ext cx="51879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963" algn="just" eaLnBrk="1" hangingPunct="1"/>
            <a:r>
              <a:rPr lang="ru-RU" altLang="ru-RU" sz="1600" b="1"/>
              <a:t>Базами практик </a:t>
            </a:r>
            <a:r>
              <a:rPr lang="ru-RU" altLang="ru-RU" sz="1600"/>
              <a:t>являются электрические станции и подстанции ОАО «Татэнерго», ТГК-16, а также энергетические предприятия других регионов.   Студенты, обучающиеся в КГЭУ по направлению от предприятия,  проходят практику на этих предприятиях.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A223735-C915-4D6E-81E3-E02FC40D7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13" y="823913"/>
            <a:ext cx="41148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Кадровый состав образовательной программы</a:t>
            </a:r>
          </a:p>
        </p:txBody>
      </p:sp>
      <p:sp>
        <p:nvSpPr>
          <p:cNvPr id="12291" name="Объект 2"/>
          <p:cNvSpPr>
            <a:spLocks noGrp="1" noChangeArrowheads="1"/>
          </p:cNvSpPr>
          <p:nvPr>
            <p:ph idx="1"/>
          </p:nvPr>
        </p:nvSpPr>
        <p:spPr>
          <a:xfrm>
            <a:off x="622300" y="2349500"/>
            <a:ext cx="7920038" cy="4814888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ru-RU" altLang="ru-RU" sz="1800" dirty="0" smtClean="0"/>
              <a:t>         Общее руководство научным содержанием программы магистратуры осуществляется профессором кафедры Усачевым А. Е., имеющим ученую степень доктора </a:t>
            </a:r>
            <a:r>
              <a:rPr lang="ru-RU" altLang="ru-RU" sz="1800" dirty="0" err="1" smtClean="0"/>
              <a:t>физ-мат</a:t>
            </a:r>
            <a:r>
              <a:rPr lang="ru-RU" altLang="ru-RU" sz="1800" dirty="0" smtClean="0"/>
              <a:t> наук, осуществляющим самостоятельные научно-исследовательские проекты по направлению подготовки, имеющим ежегодные публикации по результатам указанной научно-исследовательской деятельности в ведущих отечественных и зарубежных рецензируемых научных журналах и изданиях, а также осуществляющим ежегодную апробацию результатов указанной научно-исследовательской деятельности на национальных и международных конференциях.</a:t>
            </a:r>
          </a:p>
          <a:p>
            <a:pPr marL="0" indent="0" eaLnBrk="1" hangingPunct="1">
              <a:buFont typeface="Arial" pitchFamily="34" charset="0"/>
              <a:buNone/>
            </a:pPr>
            <a:endParaRPr lang="ru-RU" altLang="ru-RU" sz="1800" dirty="0" smtClean="0"/>
          </a:p>
        </p:txBody>
      </p:sp>
      <p:sp>
        <p:nvSpPr>
          <p:cNvPr id="12292" name="Прямоугольник 3"/>
          <p:cNvSpPr>
            <a:spLocks noChangeArrowheads="1"/>
          </p:cNvSpPr>
          <p:nvPr/>
        </p:nvSpPr>
        <p:spPr bwMode="auto">
          <a:xfrm>
            <a:off x="571472" y="4857760"/>
            <a:ext cx="807561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963" eaLnBrk="1" hangingPunct="1"/>
            <a:r>
              <a:rPr lang="ru-RU" altLang="ru-RU" dirty="0">
                <a:solidFill>
                  <a:schemeClr val="tx2"/>
                </a:solidFill>
              </a:rPr>
              <a:t>         В реализации ОП принимают участие 2 профессора – Усачев А.Е., </a:t>
            </a:r>
            <a:r>
              <a:rPr lang="ru-RU" altLang="ru-RU" dirty="0" err="1">
                <a:solidFill>
                  <a:schemeClr val="tx2"/>
                </a:solidFill>
              </a:rPr>
              <a:t>Лопухова</a:t>
            </a:r>
            <a:r>
              <a:rPr lang="ru-RU" altLang="ru-RU" dirty="0">
                <a:solidFill>
                  <a:schemeClr val="tx2"/>
                </a:solidFill>
              </a:rPr>
              <a:t> Т.В.,  8 доцентов – Федотов Е.А., Миронова Е.А., </a:t>
            </a:r>
            <a:r>
              <a:rPr lang="ru-RU" altLang="ru-RU" dirty="0" err="1">
                <a:solidFill>
                  <a:schemeClr val="tx2"/>
                </a:solidFill>
              </a:rPr>
              <a:t>Кубарев</a:t>
            </a:r>
            <a:r>
              <a:rPr lang="ru-RU" altLang="ru-RU" dirty="0">
                <a:solidFill>
                  <a:schemeClr val="tx2"/>
                </a:solidFill>
              </a:rPr>
              <a:t> А.Ю., </a:t>
            </a:r>
            <a:r>
              <a:rPr lang="ru-RU" altLang="ru-RU" dirty="0" err="1">
                <a:solidFill>
                  <a:schemeClr val="tx2"/>
                </a:solidFill>
              </a:rPr>
              <a:t>Зарипов</a:t>
            </a:r>
            <a:r>
              <a:rPr lang="ru-RU" altLang="ru-RU" dirty="0">
                <a:solidFill>
                  <a:schemeClr val="tx2"/>
                </a:solidFill>
              </a:rPr>
              <a:t> Д.К., Булатова В.М., </a:t>
            </a:r>
            <a:r>
              <a:rPr lang="ru-RU" altLang="ru-RU" dirty="0" err="1">
                <a:solidFill>
                  <a:schemeClr val="tx2"/>
                </a:solidFill>
              </a:rPr>
              <a:t>Зацаринная</a:t>
            </a:r>
            <a:r>
              <a:rPr lang="ru-RU" altLang="ru-RU" dirty="0">
                <a:solidFill>
                  <a:schemeClr val="tx2"/>
                </a:solidFill>
              </a:rPr>
              <a:t> Ю.Н., </a:t>
            </a:r>
            <a:r>
              <a:rPr lang="ru-RU" altLang="ru-RU" dirty="0" err="1">
                <a:solidFill>
                  <a:schemeClr val="tx2"/>
                </a:solidFill>
              </a:rPr>
              <a:t>Бикбов</a:t>
            </a:r>
            <a:r>
              <a:rPr lang="ru-RU" altLang="ru-RU" dirty="0">
                <a:solidFill>
                  <a:schemeClr val="tx2"/>
                </a:solidFill>
              </a:rPr>
              <a:t> Р.Ш., </a:t>
            </a:r>
            <a:r>
              <a:rPr lang="ru-RU" altLang="ru-RU" dirty="0" err="1">
                <a:solidFill>
                  <a:schemeClr val="tx2"/>
                </a:solidFill>
              </a:rPr>
              <a:t>Хизбуллин</a:t>
            </a:r>
            <a:r>
              <a:rPr lang="ru-RU" altLang="ru-RU" dirty="0">
                <a:solidFill>
                  <a:schemeClr val="tx2"/>
                </a:solidFill>
              </a:rPr>
              <a:t> Р.Н., а также старшие преподаватели Ахметова Р.В., </a:t>
            </a:r>
            <a:r>
              <a:rPr lang="ru-RU" altLang="ru-RU" dirty="0" err="1">
                <a:solidFill>
                  <a:schemeClr val="tx2"/>
                </a:solidFill>
              </a:rPr>
              <a:t>Гайфутдинова</a:t>
            </a:r>
            <a:r>
              <a:rPr lang="ru-RU" altLang="ru-RU" dirty="0">
                <a:solidFill>
                  <a:schemeClr val="tx2"/>
                </a:solidFill>
              </a:rPr>
              <a:t> Э.Р., Балобанов Р.Н</a:t>
            </a:r>
            <a:r>
              <a:rPr lang="ru-RU" altLang="ru-RU" dirty="0" smtClean="0">
                <a:solidFill>
                  <a:schemeClr val="tx2"/>
                </a:solidFill>
              </a:rPr>
              <a:t>., Михайлова Е.В.</a:t>
            </a:r>
            <a:endParaRPr lang="ru-RU" altLang="ru-RU" dirty="0">
              <a:solidFill>
                <a:schemeClr val="tx2"/>
              </a:solidFill>
            </a:endParaRPr>
          </a:p>
        </p:txBody>
      </p:sp>
      <p:pic>
        <p:nvPicPr>
          <p:cNvPr id="12293" name="Picture 1" descr="DSC00408"/>
          <p:cNvPicPr>
            <a:picLocks noChangeAspect="1" noChangeArrowheads="1"/>
          </p:cNvPicPr>
          <p:nvPr/>
        </p:nvPicPr>
        <p:blipFill>
          <a:blip r:embed="rId2"/>
          <a:srcRect l="13881" t="11639" r="7462" b="18552"/>
          <a:stretch>
            <a:fillRect/>
          </a:stretch>
        </p:blipFill>
        <p:spPr bwMode="auto">
          <a:xfrm>
            <a:off x="4572000" y="476250"/>
            <a:ext cx="3671888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B0E22A1-1C99-42D4-8201-90854FC35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338763" cy="8509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 программе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E93CA40-B97C-4260-BA28-BD5C44883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5538"/>
            <a:ext cx="5430838" cy="5097462"/>
          </a:xfrm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>
                <a:solidFill>
                  <a:schemeClr val="accent1">
                    <a:lumMod val="50000"/>
                  </a:schemeClr>
                </a:solidFill>
              </a:rPr>
              <a:t>«Техника и физика высоких напряжений» - это современная образовательная программа подготовки магистров, содержащая обширную и глубокую физико-техническую составляющую. Программа ориентирована на научные исследования, которые играют большую роль в развитии современной электроэнергетики.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>
                <a:solidFill>
                  <a:schemeClr val="accent1">
                    <a:lumMod val="50000"/>
                  </a:schemeClr>
                </a:solidFill>
              </a:rPr>
              <a:t>Обеспечение надёжной работы высоковольтного электрооборудования на электрических станциях и подстанциях, молниезащита и защита от перенапряжений, диагностика состояния изоляции оборудования высокого напряжения – широкая сфера деятельности высококвалифицированных магистров, обучавшихся по данной программе. 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100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7350" y="4437063"/>
            <a:ext cx="1916113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Рисунок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473075"/>
            <a:ext cx="2581275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Рисунок 129"/>
          <p:cNvPicPr>
            <a:picLocks noChangeAspect="1" noChangeArrowheads="1"/>
          </p:cNvPicPr>
          <p:nvPr/>
        </p:nvPicPr>
        <p:blipFill>
          <a:blip r:embed="rId4">
            <a:lum bright="6000" contrast="24000"/>
            <a:grayscl/>
          </a:blip>
          <a:srcRect/>
          <a:stretch>
            <a:fillRect/>
          </a:stretch>
        </p:blipFill>
        <p:spPr bwMode="auto">
          <a:xfrm>
            <a:off x="6246813" y="1871663"/>
            <a:ext cx="2286000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Рисунок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11850" y="3429000"/>
            <a:ext cx="17668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986463" cy="1143000"/>
          </a:xfrm>
        </p:spPr>
        <p:txBody>
          <a:bodyPr/>
          <a:lstStyle/>
          <a:p>
            <a:pPr eaLnBrk="1" hangingPunct="1"/>
            <a:r>
              <a:rPr lang="ru-RU" sz="2800" smtClean="0"/>
              <a:t>ОБРАЩЕНИЕ РУКОВОДИТЕЛЯ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B92ABB4-CF22-4E3C-9AD5-F85347E2E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325" y="1252538"/>
            <a:ext cx="5986463" cy="4624387"/>
          </a:xfrm>
        </p:spPr>
        <p:txBody>
          <a:bodyPr rtlCol="0">
            <a:normAutofit fontScale="92500" lnSpcReduction="20000"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2200" b="1" dirty="0" smtClean="0">
                <a:solidFill>
                  <a:schemeClr val="accent1"/>
                </a:solidFill>
              </a:rPr>
              <a:t>  Кафедра </a:t>
            </a:r>
            <a:r>
              <a:rPr lang="ru-RU" altLang="ru-RU" sz="2200" b="1" dirty="0">
                <a:solidFill>
                  <a:schemeClr val="accent1"/>
                </a:solidFill>
              </a:rPr>
              <a:t>«Электрические станции им. В.К. Шибанова» (ЭС)  Казанского государственного энергетического университета  готовит магистров по образовательной программе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Техника и физика высоких напряжений». </a:t>
            </a:r>
            <a:r>
              <a:rPr lang="ru-RU" altLang="ru-RU" sz="2200" b="1" dirty="0">
                <a:solidFill>
                  <a:schemeClr val="accent1"/>
                </a:solidFill>
              </a:rPr>
              <a:t>Образовательная программа (ОП) направлена на подготовку высококвалифицированных специалистов для электроэнергетики Республики Татарстан, Российской Федерации и зарубежных стран</a:t>
            </a:r>
            <a:r>
              <a:rPr lang="ru-RU" altLang="ru-RU" sz="2200" b="1" dirty="0" smtClean="0">
                <a:solidFill>
                  <a:schemeClr val="accent1"/>
                </a:solidFill>
              </a:rPr>
              <a:t>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2200" b="1" dirty="0" smtClean="0">
                <a:solidFill>
                  <a:schemeClr val="accent1"/>
                </a:solidFill>
              </a:rPr>
              <a:t>  </a:t>
            </a:r>
            <a:r>
              <a:rPr lang="ru-RU" sz="2200" b="1" dirty="0" smtClean="0">
                <a:solidFill>
                  <a:schemeClr val="accent1"/>
                </a:solidFill>
              </a:rPr>
              <a:t>Серьезная </a:t>
            </a:r>
            <a:r>
              <a:rPr lang="ru-RU" sz="2200" b="1" dirty="0">
                <a:solidFill>
                  <a:schemeClr val="accent1"/>
                </a:solidFill>
              </a:rPr>
              <a:t>фундаментальная подготовка по физике и математическому моделированию сочетается с глубоким изучением прикладных дисциплин и активной научно-исследовательской работой </a:t>
            </a:r>
            <a:r>
              <a:rPr lang="ru-RU" sz="2200" b="1" dirty="0" smtClean="0">
                <a:solidFill>
                  <a:schemeClr val="accent1"/>
                </a:solidFill>
              </a:rPr>
              <a:t>студентов.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b="1" dirty="0" smtClean="0">
                <a:solidFill>
                  <a:schemeClr val="accent1"/>
                </a:solidFill>
              </a:rPr>
              <a:t>  Выпускники </a:t>
            </a:r>
            <a:r>
              <a:rPr lang="ru-RU" sz="2200" b="1" dirty="0">
                <a:solidFill>
                  <a:schemeClr val="accent1"/>
                </a:solidFill>
              </a:rPr>
              <a:t>магистратуры ОП успешно трудятся в энергетической отрасли страны, успешно работают за рубежом бывшие магистранты иностранцы.</a:t>
            </a:r>
            <a:endParaRPr lang="ru-RU" sz="2200" dirty="0">
              <a:solidFill>
                <a:schemeClr val="accent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="" xmlns:a16="http://schemas.microsoft.com/office/drawing/2014/main" id="{2167CB55-51F2-4F91-8875-0B5D1C6609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46900" y="3284538"/>
            <a:ext cx="1684338" cy="1944687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Руководитель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ОП, профессор кафедры ЭС, доктор физико-математических наук Усачев Александр Евгеньевич </a:t>
            </a:r>
          </a:p>
        </p:txBody>
      </p:sp>
      <p:pic>
        <p:nvPicPr>
          <p:cNvPr id="5125" name="Picture 2" descr="Ð£ÑÐ°ÑÐµÐ² ÐÐ»ÐµÐºÑÐ°Ð½Ð´Ñ ÐÐ²Ð³ÐµÐ½ÑÐµÐ²Ð¸Ñ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5288" y="692150"/>
            <a:ext cx="1841500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ru-RU" altLang="ru-RU" sz="3200" smtClean="0"/>
              <a:t>Трудоустройство выпускников ОП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7F82A3D-9AF7-490C-A14D-421DEE042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513"/>
            <a:ext cx="5699125" cy="5145087"/>
          </a:xfrm>
        </p:spPr>
        <p:txBody>
          <a:bodyPr rtlCol="0">
            <a:normAutofit fontScale="850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Выпускники магистратуры могут работать на современных предприятиях, выпускающих электротехническую продукцию, в организациях, занимающихся проектированием электроустановок и молниезащиты, наладкой и диагностикой высоковольтного электрооборудования, а также на промышленных предприятиях, использующих современные высоковольтные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электротехнологии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8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1077913"/>
            <a:ext cx="26797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3" descr="G:\Foto elektrik\P10107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3089275"/>
            <a:ext cx="2189162" cy="29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ru-RU" altLang="ru-RU" smtClean="0"/>
              <a:t>Учебные дисциплины</a:t>
            </a:r>
          </a:p>
        </p:txBody>
      </p:sp>
      <p:graphicFrame>
        <p:nvGraphicFramePr>
          <p:cNvPr id="4" name="Объект 8" descr="Схема вертикального изогнутого списка с тремя группами, расположенными друг под другом, и маркированными пунктами под каждой из них">
            <a:extLst>
              <a:ext uri="{FF2B5EF4-FFF2-40B4-BE49-F238E27FC236}">
                <a16:creationId xmlns="" xmlns:a16="http://schemas.microsoft.com/office/drawing/2014/main" id="{8E7C03F0-DA43-43F9-8EB3-1B8D79A806F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052512"/>
          <a:ext cx="8229600" cy="5234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B86BD11-7A33-42DF-952E-D6859E067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86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Лаборатории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3FECDAF-4810-42FD-B1F5-5E9D78DB8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20738"/>
            <a:ext cx="8229600" cy="5394344"/>
          </a:xfrm>
        </p:spPr>
        <p:txBody>
          <a:bodyPr rtlCol="0">
            <a:normAutofit/>
          </a:bodyPr>
          <a:lstStyle/>
          <a:p>
            <a:pPr marL="365760" lvl="0" indent="-283464" fontAlgn="auto">
              <a:spcBef>
                <a:spcPts val="600"/>
              </a:spcBef>
              <a:spcAft>
                <a:spcPts val="0"/>
              </a:spcAft>
              <a:buClr>
                <a:srgbClr val="A5300F"/>
              </a:buClr>
              <a:buSzPct val="80000"/>
              <a:buFont typeface="Wingdings 2"/>
              <a:buChar char=""/>
              <a:defRPr/>
            </a:pPr>
            <a:r>
              <a:rPr lang="ru-RU" sz="1900" b="1" dirty="0" smtClean="0">
                <a:solidFill>
                  <a:srgbClr val="A5300F"/>
                </a:solidFill>
                <a:latin typeface="Century Gothic"/>
              </a:rPr>
              <a:t>Лаборатория «Режимы работы электроустановок»</a:t>
            </a:r>
          </a:p>
          <a:p>
            <a:pPr marL="365760" lvl="0" indent="-283464" fontAlgn="auto">
              <a:spcBef>
                <a:spcPts val="600"/>
              </a:spcBef>
              <a:spcAft>
                <a:spcPts val="0"/>
              </a:spcAft>
              <a:buClr>
                <a:srgbClr val="A5300F"/>
              </a:buClr>
              <a:buSzPct val="80000"/>
              <a:buFont typeface="Wingdings 2"/>
              <a:buChar char=""/>
              <a:defRPr/>
            </a:pPr>
            <a:r>
              <a:rPr lang="ru-RU" sz="1900" b="1" dirty="0" smtClean="0">
                <a:solidFill>
                  <a:srgbClr val="A5300F"/>
                </a:solidFill>
                <a:latin typeface="Century Gothic"/>
              </a:rPr>
              <a:t>Лаборатория «Электрическая часть электростанций и подстанций»</a:t>
            </a:r>
          </a:p>
          <a:p>
            <a:pPr marL="365760" lvl="0" indent="-283464" fontAlgn="auto">
              <a:spcBef>
                <a:spcPts val="600"/>
              </a:spcBef>
              <a:spcAft>
                <a:spcPts val="0"/>
              </a:spcAft>
              <a:buClr>
                <a:srgbClr val="A5300F"/>
              </a:buClr>
              <a:buSzPct val="80000"/>
              <a:buFont typeface="Wingdings 2"/>
              <a:buChar char=""/>
              <a:defRPr/>
            </a:pPr>
            <a:r>
              <a:rPr lang="ru-RU" sz="1900" b="1" dirty="0" smtClean="0">
                <a:solidFill>
                  <a:srgbClr val="A5300F"/>
                </a:solidFill>
                <a:latin typeface="Century Gothic"/>
              </a:rPr>
              <a:t>Лаборатория «Электрооборудование станций и подстанций»</a:t>
            </a:r>
          </a:p>
          <a:p>
            <a:pPr marL="365760" lvl="0" indent="-283464" fontAlgn="auto">
              <a:spcBef>
                <a:spcPts val="600"/>
              </a:spcBef>
              <a:spcAft>
                <a:spcPts val="0"/>
              </a:spcAft>
              <a:buClr>
                <a:srgbClr val="A5300F"/>
              </a:buClr>
              <a:buSzPct val="80000"/>
              <a:buFont typeface="Wingdings 2"/>
              <a:buChar char=""/>
              <a:defRPr/>
            </a:pPr>
            <a:r>
              <a:rPr lang="ru-RU" sz="1900" b="1" dirty="0" smtClean="0">
                <a:solidFill>
                  <a:srgbClr val="A5300F"/>
                </a:solidFill>
                <a:latin typeface="Century Gothic"/>
              </a:rPr>
              <a:t>Лаборатория «Математические задачи электроэнергетики»</a:t>
            </a:r>
          </a:p>
          <a:p>
            <a:pPr marL="365760" lvl="0" indent="-283464" fontAlgn="auto">
              <a:spcBef>
                <a:spcPts val="600"/>
              </a:spcBef>
              <a:spcAft>
                <a:spcPts val="0"/>
              </a:spcAft>
              <a:buClr>
                <a:srgbClr val="A5300F"/>
              </a:buClr>
              <a:buSzPct val="80000"/>
              <a:buFont typeface="Wingdings 2"/>
              <a:buChar char=""/>
              <a:defRPr/>
            </a:pPr>
            <a:r>
              <a:rPr lang="ru-RU" sz="1900" b="1" dirty="0" smtClean="0">
                <a:solidFill>
                  <a:srgbClr val="A5300F"/>
                </a:solidFill>
                <a:latin typeface="Century Gothic"/>
              </a:rPr>
              <a:t>Лаборатория «Перенапряжения в электрических сетях»</a:t>
            </a:r>
          </a:p>
          <a:p>
            <a:pPr marL="365760" lvl="0" indent="-283464" fontAlgn="auto">
              <a:spcBef>
                <a:spcPts val="600"/>
              </a:spcBef>
              <a:spcAft>
                <a:spcPts val="0"/>
              </a:spcAft>
              <a:buClr>
                <a:srgbClr val="A5300F"/>
              </a:buClr>
              <a:buSzPct val="80000"/>
              <a:buFont typeface="Wingdings 2"/>
              <a:buChar char=""/>
              <a:defRPr/>
            </a:pPr>
            <a:r>
              <a:rPr lang="ru-RU" sz="1900" b="1" dirty="0" smtClean="0">
                <a:solidFill>
                  <a:srgbClr val="A5300F"/>
                </a:solidFill>
                <a:latin typeface="Century Gothic"/>
              </a:rPr>
              <a:t>Научно-исследовательская лаборатория «Техника высоких напряжений</a:t>
            </a:r>
            <a:r>
              <a:rPr lang="ru-RU" sz="2400" b="1" dirty="0" smtClean="0">
                <a:solidFill>
                  <a:srgbClr val="A5300F"/>
                </a:solidFill>
                <a:latin typeface="Century Gothic"/>
              </a:rPr>
              <a:t>»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196" name="Picture 7" descr="DSC035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095804"/>
            <a:ext cx="3232151" cy="2152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2673" y="3929066"/>
            <a:ext cx="4220613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B86BD11-7A33-42DF-952E-D6859E067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86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Лаборатории </a:t>
            </a:r>
          </a:p>
        </p:txBody>
      </p:sp>
      <p:pic>
        <p:nvPicPr>
          <p:cNvPr id="6" name="Объект 3" descr="DSC_0988 - копия.jpg"/>
          <p:cNvPicPr>
            <a:picLocks noGrp="1" noChangeAspect="1"/>
          </p:cNvPicPr>
          <p:nvPr>
            <p:ph idx="1"/>
          </p:nvPr>
        </p:nvPicPr>
        <p:blipFill>
          <a:blip r:embed="rId2"/>
          <a:srcRect t="5267" b="5267"/>
          <a:stretch>
            <a:fillRect/>
          </a:stretch>
        </p:blipFill>
        <p:spPr>
          <a:xfrm>
            <a:off x="1367251" y="1714488"/>
            <a:ext cx="6348021" cy="3786214"/>
          </a:xfrm>
          <a:prstGeom prst="rect">
            <a:avLst/>
          </a:prstGeom>
          <a:noFill/>
          <a:ln w="9525"/>
        </p:spPr>
      </p:pic>
      <p:sp>
        <p:nvSpPr>
          <p:cNvPr id="7" name="Прямоугольник 6"/>
          <p:cNvSpPr/>
          <p:nvPr/>
        </p:nvSpPr>
        <p:spPr>
          <a:xfrm>
            <a:off x="2285984" y="1071546"/>
            <a:ext cx="4572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Учебный полигон «Подстанция 110/10 кВ»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C441E4F-454B-467F-BD9B-2E942539A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Темы НИР, научные школы</a:t>
            </a:r>
          </a:p>
        </p:txBody>
      </p:sp>
      <p:sp>
        <p:nvSpPr>
          <p:cNvPr id="6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428596" y="785794"/>
            <a:ext cx="8245503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>
            <a:noAutofit/>
          </a:bodyPr>
          <a:lstStyle/>
          <a:p>
            <a:pPr marL="0" lvl="1" indent="3600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300" b="1" kern="0" dirty="0" smtClean="0">
                <a:solidFill>
                  <a:srgbClr val="002060"/>
                </a:solidFill>
              </a:rPr>
              <a:t>Научная школа диагностики электрооборудования высокого напряжения создана на кафедре профессором кафедры Александром Евгеньевичем  </a:t>
            </a:r>
            <a:r>
              <a:rPr lang="ru-RU" sz="1300" b="1" kern="0" dirty="0" smtClean="0">
                <a:solidFill>
                  <a:srgbClr val="002060"/>
                </a:solidFill>
              </a:rPr>
              <a:t>Усачевым.</a:t>
            </a:r>
          </a:p>
          <a:p>
            <a:pPr marL="0" lvl="1" indent="3600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300" b="1" kern="0" dirty="0" smtClean="0">
              <a:solidFill>
                <a:srgbClr val="002060"/>
              </a:solidFill>
            </a:endParaRPr>
          </a:p>
          <a:p>
            <a:pPr marL="0" marR="0" lvl="1" indent="36000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Молниезащита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ЛЭП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и подстанций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1" indent="36000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Verdana" pitchFamily="34" charset="0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Тема НИОКР: «Расчет очертаний защитных зон молниеотводов, прожекторных мачт, металлических и железобетонных конструкций,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возвышающихся сооружений и зданий подстанций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220/110/35 кВ» (договор №2016/ЕЭС/83  от “29” февраля 2016г.)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1" indent="36000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Диагностика изоляции методом частичных разрядов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1" indent="36000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Verdana" pitchFamily="34" charset="0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Тема НИОКР: «Разработка методики диагностики состояния обмоток измерительных индуктивных трансформаторов типа НКФ» (договор №2016/ПЭС/575  от  01.12.201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6)</a:t>
            </a:r>
          </a:p>
          <a:p>
            <a:pPr marL="0" marR="0" lvl="1" indent="36000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Внутренние перенапряжения в электроэнергетических системах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1" indent="36000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Verdana" pitchFamily="34" charset="0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Тема НИОКР:  «Расчет феррорезонансных процессов в электрической сети 220 и 500 кВ, обусловленных эксплуатацией нового оборудования ПС 500 кВ Щелоков и ПС 220 кВ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Бегишево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»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1" indent="36000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Расчёт и нормирование и экспертиза потерь электроэнергии в электрических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сетях</a:t>
            </a:r>
          </a:p>
          <a:p>
            <a:pPr marL="0" lvl="1" indent="360000"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Тема НИОКР:  «Расчёт и нормирование потерь электроэнергии ОАО  «</a:t>
            </a:r>
            <a:r>
              <a:rPr lang="ru-RU" sz="1400" dirty="0" err="1" smtClean="0">
                <a:solidFill>
                  <a:schemeClr val="tx1"/>
                </a:solidFill>
              </a:rPr>
              <a:t>Химград</a:t>
            </a:r>
            <a:r>
              <a:rPr lang="ru-RU" sz="1400" dirty="0" smtClean="0">
                <a:solidFill>
                  <a:schemeClr val="tx1"/>
                </a:solidFill>
              </a:rPr>
              <a:t>»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0" marR="0" lvl="1" indent="36000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Расчёт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и анализ режимов работы энергосистем и распределенной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генерации</a:t>
            </a:r>
          </a:p>
          <a:p>
            <a:pPr marL="0" lvl="1" indent="360000"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Тема </a:t>
            </a:r>
            <a:r>
              <a:rPr lang="ru-RU" sz="1400" dirty="0" smtClean="0">
                <a:solidFill>
                  <a:schemeClr val="tx1"/>
                </a:solidFill>
              </a:rPr>
              <a:t>НИОКР:  «Работа накопителей электроэнергии в энергосистеме»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0" marR="0" lvl="1" indent="36000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Методы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дистанционного контроля состояния высоковольтной изоляции ВЛ и подстанций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1" indent="36000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Verdana" pitchFamily="34" charset="0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Тема НИОКР: «Разработка беспроводной системы непрерывного контроля электрической прочности, загрязнения изоляторов и определения мест ударов молнии и замыканий на высоковольтной линии»  (договор № 2017/АЭС/659 от 28.11.2017)</a:t>
            </a:r>
          </a:p>
          <a:p>
            <a:pPr marL="0" marR="0" lvl="1" indent="36000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Системы контроля состояния изоляции ВЛ с использованием датчиков, устанавливаемых на опоры, и беспроводной передачей данных</a:t>
            </a:r>
          </a:p>
          <a:p>
            <a:pPr marL="0" marR="0" lvl="0" indent="36000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Тема НИОКР:  «Создание оптического индикатора повреждения высоковольтных изоляторов» (договор № 2016/АЭС/117 от 01.03.2016)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/>
              <a:t>НИР магистрантов</a:t>
            </a:r>
          </a:p>
        </p:txBody>
      </p:sp>
      <p:sp>
        <p:nvSpPr>
          <p:cNvPr id="10243" name="Объект 2"/>
          <p:cNvSpPr>
            <a:spLocks noGrp="1" noChangeArrowheads="1"/>
          </p:cNvSpPr>
          <p:nvPr>
            <p:ph sz="half" idx="2"/>
          </p:nvPr>
        </p:nvSpPr>
        <p:spPr>
          <a:xfrm>
            <a:off x="755650" y="1125538"/>
            <a:ext cx="7632700" cy="2016125"/>
          </a:xfrm>
        </p:spPr>
        <p:txBody>
          <a:bodyPr/>
          <a:lstStyle/>
          <a:p>
            <a:pPr marL="0" indent="0" algn="just" eaLnBrk="1" hangingPunct="1">
              <a:buFont typeface="Arial" pitchFamily="34" charset="0"/>
              <a:buNone/>
            </a:pPr>
            <a:r>
              <a:rPr lang="ru-RU" altLang="ru-RU" sz="2000" smtClean="0"/>
              <a:t>Научно-исследовательская работа магистрантов является обязательным разделом основной образовательной программы магистратуры и направлена на формирование общепрофессиональных и профессиональных компетенций в соответствии с требованиями ФГОС ВО и целями данной магистерской программы.</a:t>
            </a:r>
          </a:p>
        </p:txBody>
      </p:sp>
      <p:sp>
        <p:nvSpPr>
          <p:cNvPr id="10244" name="Объект 6"/>
          <p:cNvSpPr>
            <a:spLocks noGrp="1" noChangeArrowheads="1"/>
          </p:cNvSpPr>
          <p:nvPr>
            <p:ph sz="quarter" idx="4"/>
          </p:nvPr>
        </p:nvSpPr>
        <p:spPr>
          <a:xfrm>
            <a:off x="527050" y="2997200"/>
            <a:ext cx="5268913" cy="3001963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ru-RU" altLang="ru-RU" sz="1800" smtClean="0"/>
              <a:t>Научно-исследовательская работа – форма практической работы магистранта, позволяющая ему изучить научно-техническую информацию по теме магистерской диссертации, выполнить проектные разработки по теме, провести расчеты по разработанному алгоритму с применением сертифицированного программного обеспечения, участвовать в экспериментах, составлять описания проводимых исследований, анализ и обобщение результатов, положенных в основу магистерской диссертации.</a:t>
            </a:r>
          </a:p>
        </p:txBody>
      </p:sp>
      <p:pic>
        <p:nvPicPr>
          <p:cNvPr id="10245" name="Picture 12" descr="DSC022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51513" y="3489325"/>
            <a:ext cx="26860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Рисунок 5"/>
          <p:cNvPicPr>
            <a:picLocks noChangeAspect="1" noChangeArrowheads="1"/>
          </p:cNvPicPr>
          <p:nvPr/>
        </p:nvPicPr>
        <p:blipFill>
          <a:blip r:embed="rId3"/>
          <a:srcRect l="8842" t="18246" r="20584" b="28465"/>
          <a:stretch>
            <a:fillRect/>
          </a:stretch>
        </p:blipFill>
        <p:spPr bwMode="auto">
          <a:xfrm>
            <a:off x="5597525" y="2790825"/>
            <a:ext cx="2835275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2" descr="DSC02188"/>
          <p:cNvPicPr>
            <a:picLocks noChangeAspect="1" noChangeArrowheads="1"/>
          </p:cNvPicPr>
          <p:nvPr/>
        </p:nvPicPr>
        <p:blipFill>
          <a:blip r:embed="rId4"/>
          <a:srcRect l="-3760" t="3691" r="4758" b="-12878"/>
          <a:stretch>
            <a:fillRect/>
          </a:stretch>
        </p:blipFill>
        <p:spPr bwMode="auto">
          <a:xfrm>
            <a:off x="6096000" y="5018088"/>
            <a:ext cx="1284288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ТВН 16 ап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 ТВН 16 апр  -  режим совместимости" id="{D633BE13-6F24-4E18-A418-9E2EDBDCBAD4}" vid="{EB823F1F-E94C-429B-8F35-2D34A86A8CF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A3EF3EC-5D0F-400D-A62B-F5EF531B7D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ТВН 16 апр</Template>
  <TotalTime>0</TotalTime>
  <Words>752</Words>
  <Application>Microsoft Office PowerPoint</Application>
  <PresentationFormat>Экран (4:3)</PresentationFormat>
  <Paragraphs>92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Презентация ТВН 16 апр</vt:lpstr>
      <vt:lpstr>ПРЕЗЕНТАЦИЯ ОБРАЗОВАТЕЛЬНОЙ  ПРОГРАММЫ (магистратура)</vt:lpstr>
      <vt:lpstr>О программе</vt:lpstr>
      <vt:lpstr>ОБРАЩЕНИЕ РУКОВОДИТЕЛЯ</vt:lpstr>
      <vt:lpstr>Трудоустройство выпускников ОП</vt:lpstr>
      <vt:lpstr>Учебные дисциплины</vt:lpstr>
      <vt:lpstr>Лаборатории </vt:lpstr>
      <vt:lpstr>Лаборатории </vt:lpstr>
      <vt:lpstr>Темы НИР, научные школы</vt:lpstr>
      <vt:lpstr>НИР магистрантов</vt:lpstr>
      <vt:lpstr>Базовые кафедры</vt:lpstr>
      <vt:lpstr>Кадровый состав образовательной программы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2019-04-17T11:53:59Z</dcterms:created>
  <dcterms:modified xsi:type="dcterms:W3CDTF">2019-04-18T07:09:44Z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TC025279969991</vt:lpwstr>
  </property>
</Properties>
</file>