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308" r:id="rId3"/>
    <p:sldId id="309" r:id="rId4"/>
    <p:sldId id="313" r:id="rId5"/>
    <p:sldId id="257" r:id="rId6"/>
    <p:sldId id="324" r:id="rId7"/>
    <p:sldId id="367" r:id="rId8"/>
    <p:sldId id="368" r:id="rId9"/>
    <p:sldId id="369" r:id="rId10"/>
    <p:sldId id="371" r:id="rId11"/>
    <p:sldId id="373" r:id="rId12"/>
    <p:sldId id="374" r:id="rId13"/>
    <p:sldId id="366" r:id="rId14"/>
    <p:sldId id="325" r:id="rId15"/>
    <p:sldId id="339" r:id="rId16"/>
    <p:sldId id="336" r:id="rId17"/>
    <p:sldId id="376" r:id="rId18"/>
    <p:sldId id="328" r:id="rId19"/>
    <p:sldId id="330" r:id="rId20"/>
    <p:sldId id="377" r:id="rId21"/>
    <p:sldId id="329" r:id="rId22"/>
    <p:sldId id="378" r:id="rId23"/>
    <p:sldId id="362" r:id="rId24"/>
    <p:sldId id="363" r:id="rId25"/>
    <p:sldId id="364" r:id="rId26"/>
    <p:sldId id="365" r:id="rId27"/>
    <p:sldId id="335" r:id="rId28"/>
    <p:sldId id="258" r:id="rId29"/>
    <p:sldId id="360" r:id="rId30"/>
    <p:sldId id="319" r:id="rId31"/>
    <p:sldId id="320" r:id="rId32"/>
    <p:sldId id="317" r:id="rId33"/>
    <p:sldId id="322" r:id="rId34"/>
    <p:sldId id="331" r:id="rId35"/>
    <p:sldId id="323" r:id="rId36"/>
    <p:sldId id="316" r:id="rId37"/>
    <p:sldId id="314" r:id="rId38"/>
    <p:sldId id="358" r:id="rId39"/>
    <p:sldId id="351" r:id="rId40"/>
    <p:sldId id="311" r:id="rId41"/>
    <p:sldId id="354" r:id="rId42"/>
    <p:sldId id="333" r:id="rId43"/>
    <p:sldId id="346" r:id="rId44"/>
    <p:sldId id="348" r:id="rId45"/>
    <p:sldId id="304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6AA"/>
    <a:srgbClr val="0206B2"/>
    <a:srgbClr val="CCFEB8"/>
    <a:srgbClr val="F4AAAA"/>
    <a:srgbClr val="F39F9F"/>
    <a:srgbClr val="0207D8"/>
    <a:srgbClr val="4549FD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737" autoAdjust="0"/>
    <p:restoredTop sz="94795" autoAdjust="0"/>
  </p:normalViewPr>
  <p:slideViewPr>
    <p:cSldViewPr>
      <p:cViewPr varScale="1">
        <p:scale>
          <a:sx n="115" d="100"/>
          <a:sy n="115" d="100"/>
        </p:scale>
        <p:origin x="-141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6C03DF75-7BB0-4C9A-98A0-4B584AADCA42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107FB93-115D-4788-A74E-8CBD33C911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07FB93-115D-4788-A74E-8CBD33C911FA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54043-736B-4A0B-9E65-F34A971EA3D1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EE3E7-EE4D-40E2-8E4E-6EF1DBC1A8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8FF19-FD09-483C-B27C-BCF9294A2E1F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06B4C-FCDE-411E-8949-B926A80F33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7FA9F-385D-463F-AB16-E4E4BE3608B5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27CF6-5C4E-4A46-8715-7FD16026B8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73804-56B3-4DEE-999E-579BAAE7CBAA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FA033-70D3-44F5-902C-4ABADB7446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F4138-71C4-408E-B0A6-B680C8145A88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2708F-A265-4E09-9352-855DA234E3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8E731-3F9B-49AB-9DE4-25B80386A23D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1A30E-D904-4A23-B20F-D5D184B0DB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D0068-477B-498D-BFAA-EFBEFAB41D7F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8B31E-3241-440A-9052-09AA86DB1A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383A2-7145-4EB5-8F16-5BAED570CB35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55C9D-C1AC-42EC-AA88-779AC456D8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79213-C74D-40C7-970C-249099CFB5DF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9F851-1FF6-419F-9B7E-56970C8151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CB825-94F5-4304-BEA8-3165BBBE1746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B614C-9739-43F8-86B6-06AAD18600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552DE-0958-4F40-8D7A-32935A4AD9A4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09ECE-2F80-4434-920B-2F80A844C5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4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7A61E8-76E0-4660-89FE-C006F64A6030}" type="datetimeFigureOut">
              <a:rPr lang="ru-RU"/>
              <a:pPr>
                <a:defRPr/>
              </a:pPr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A91BBAE-59D4-4849-96B9-272CDB91D7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jpeg"/><Relationship Id="rId11" Type="http://schemas.openxmlformats.org/officeDocument/2006/relationships/image" Target="../media/image40.jpeg"/><Relationship Id="rId5" Type="http://schemas.openxmlformats.org/officeDocument/2006/relationships/image" Target="../media/image35.jpeg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42875" y="3000375"/>
            <a:ext cx="8715375" cy="867930"/>
          </a:xfrm>
          <a:noFill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Кафедра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«Технология воды и топлива»  (ТВТ)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Rectangle 9"/>
          <p:cNvSpPr>
            <a:spLocks noChangeArrowheads="1"/>
          </p:cNvSpPr>
          <p:nvPr/>
        </p:nvSpPr>
        <p:spPr bwMode="auto">
          <a:xfrm>
            <a:off x="0" y="32146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285720" y="928670"/>
          <a:ext cx="1214446" cy="1139000"/>
        </p:xfrm>
        <a:graphic>
          <a:graphicData uri="http://schemas.openxmlformats.org/presentationml/2006/ole">
            <p:oleObj spid="_x0000_s1026" name="Рисунок Microsoft" r:id="rId4" imgW="2006600" imgH="1854200" progId="">
              <p:embed/>
            </p:oleObj>
          </a:graphicData>
        </a:graphic>
      </p:graphicFrame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285720" y="2071678"/>
            <a:ext cx="12682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 Г Э У</a:t>
            </a:r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34" name="Прямоугольник 12"/>
          <p:cNvSpPr>
            <a:spLocks noChangeArrowheads="1"/>
          </p:cNvSpPr>
          <p:nvPr/>
        </p:nvSpPr>
        <p:spPr bwMode="auto">
          <a:xfrm>
            <a:off x="1357290" y="1071546"/>
            <a:ext cx="614366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ФГБОУ ВО «Казанский государственный энергетический университет»</a:t>
            </a:r>
          </a:p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Институт  теплоэнергетики</a:t>
            </a:r>
            <a:endParaRPr lang="ru-RU" sz="1600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714884"/>
            <a:ext cx="300039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 descr="C:\Users\zvereva.er\Desktop\Буклет\эмблема 2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8082" y="857232"/>
            <a:ext cx="1580226" cy="1571636"/>
          </a:xfrm>
          <a:prstGeom prst="rect">
            <a:avLst/>
          </a:prstGeom>
          <a:noFill/>
        </p:spPr>
      </p:pic>
      <p:pic>
        <p:nvPicPr>
          <p:cNvPr id="10" name="Рисунок 9" descr="https://encrypted-tbn1.gstatic.com/images?q=tbn:ANd9GcSguf9hO42kgiVCiLmefsTweM6H0VMY9TEnPLCHdb7oUBrPCDpv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43570" y="4714884"/>
            <a:ext cx="3000395" cy="192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4214818"/>
            <a:ext cx="2143140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Учебно-методические пособия сотрудников кафедры ТВТ</a:t>
            </a:r>
            <a:r>
              <a:rPr lang="ru-RU" sz="60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Диагностика и надежность автоматизированных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систем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метод. указания к выполнению лаб. работ / сост.: Н.Д. 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Мазуренко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Т.Ш. Ильясов, Д.Р.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Махмутов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- Казань : КГЭУ, 2007. - 40 с.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Технология топлива и энергетических масел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учебно-метод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пособие / Э.Р. Зверева. - Казань : КГЭУ, 2008. - 163 с. 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Технология топлива и энергетических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масел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лаб. практикум / Э. Р. Зверева, Л. В. Ганина. - Казань : КГЭУ, 2010. - 61 с. 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Лабораторный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химконтроль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некоторых показателей качества водного теплоносителя на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электростанциях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лаб. практикум / сост.: Г. Г. Сафина, Е. О.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Шинкевич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- Казань : КГЭУ, 2010. - 76 с.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Методы обработки воды в системе водоподготовки на тепловых и атомных электрических станциях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лаб. практикум по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дисц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"Технология воды" / Е. О.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Шинкевич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Г. Г. Сафина . - Казань : КГЭУ, 2010. - 55 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Методы интенсификации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моделированияя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тепломассобменных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процессов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учебно-справочное пособие / А. Г. Лаптев, Н. А. Николаев , М. М.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Башаров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- М. : Теплотехник, 2011. - 288 с.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Учебно-методические пособия сотрудников кафедры ТВТ</a:t>
            </a:r>
            <a:r>
              <a:rPr lang="ru-RU" sz="60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Теоретические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основы и расчет аппаратов разделения гомогенных смесей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учебное пособие для вузов / А. Г. Лаптев, А. М.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Конахин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Н. Г. Минеев. - М. : Теплотехник, 2011. - 424 с. 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Качественный и количественный методы анализа водных сред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учебное пособие по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дисц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"Теоретические основы химико-технологических процессов" / Л. А. Николаева. - Казань : КГЭУ, 2011. - 68 с.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Технология воды и топлива на ТЭС и АЭС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метод. указания к выполнению дипломных проектов / сост.: Л. А. Николаева, Р. Я. Недзвецкая. - Казань : КГЭУ, 2011. - 148 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Водно-химические режимы теплоэнергетических объектов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учебное пособие / Л. А. Николаева, И. И. Котляр. - Казань : КГЭУ, 2011. - 167 с. 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Процессы, аппараты, схемные решения и вопросы эксплуатации водоподготовительных установок тепловых электрических станций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учебное пособие / Л. А. Николаева, М. Н. Котляр. - Казань : КГЭУ, 2012. - 95 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Энергетические смазочные материалы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учебное пособие / Э. Р. Зверева. - Казань : КГЭУ, 2012. - 55 с. 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Учебно-методические пособия сотрудников кафедры ТВТ</a:t>
            </a:r>
            <a:br>
              <a:rPr lang="ru-RU" sz="40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Гидромеханические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процессы в технологии водоочистки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[в 2 ч.] / А. Г. Лаптев. Ч. 2 : Конструкции и расчет аппаратов : учебное пособие по дисциплине "Химико-технологические процессы, аппараты и режимы" / А. Г. Лаптев, Е. О.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Шинкевич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- Казань : КГЭУ, 2014. - 219 с.</a:t>
            </a:r>
          </a:p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Тепломассообмен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энергоэффективность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противоточных пленочных аппаратов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монография / Е. А. Лаптева, М. В.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Саитбаталов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; под ред. А. Г. Лаптева ; ФГБОУ ВПО "КГЭУ". - М. : Теплотехник, 2014. - 207 с.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Очистка жидкостей от дисперсной фазы в химической технологии и энергетике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[монография] / М. М.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Башаров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А. И.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Фарахова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; под ред. А. Г. Лаптева ; ФГБОУ ВПО "КГЭУ". - Казань : Печать-Сервис XXI век, 2015. - 188 с. 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Расчет процессов измельчения 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механоактивации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твердых топлив [Электронный ресурс] : методические указания к практическим занятиям для студентов направлений подготовки 13.03.01 "Теплоэнергетика и теплотехника", 18.03.01 "Химическая технология" / сост. : Г. Р.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Мингалеева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Э. Р. Зверева, О. В. Афанасьева. - Электрон. текстовые дан. - Казань : КГЭУ, 2015. - 58 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Химия в теплоэнергетике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программа, методические указания по изучению дисциплины для студентов заочной формы обучения направления подготовки "Теплоэнергетика и теплотехника", квалификации - бакалавр / сост. : Л. А.Николаева, Е. С.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Дремичева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- Казань : КГЭУ, 2015. - 30 с. 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Научно-исследовательская работа</a:t>
            </a:r>
            <a:endParaRPr lang="ru-RU" sz="4000" dirty="0">
              <a:solidFill>
                <a:srgbClr val="0206B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71544"/>
          </a:xfrm>
        </p:spPr>
        <p:txBody>
          <a:bodyPr/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кафедре существует ведущая научная школа  РФ «Математические модели и импортозамещающие модернизации аппаратов разделения смесей и очистки газов и жидкостей в нефтехимическом комплексе и энергетике»</a:t>
            </a:r>
            <a:r>
              <a:rPr lang="ru-RU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основателем и руководителем которой является заведующий кафедрой  ТВТ Лаптев А.Г. 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880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643182"/>
            <a:ext cx="271464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7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928934"/>
            <a:ext cx="4350326" cy="3409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На кафедре ТВТ успешно развиваются следующие научные направления: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Разработка теоретических методов описания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массо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и теплообмена на контактных устройствах промышленных аппаратов, проектирование и реконструкция аппаратов разделения веществ и очистки жидкостей и газов (Лаптев А.Г., Минеев Н.Г., и др.);</a:t>
            </a:r>
          </a:p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149" name="Прямоугольник 2"/>
          <p:cNvSpPr>
            <a:spLocks noChangeArrowheads="1"/>
          </p:cNvSpPr>
          <p:nvPr/>
        </p:nvSpPr>
        <p:spPr bwMode="auto">
          <a:xfrm>
            <a:off x="1000101" y="357188"/>
            <a:ext cx="8143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Научно-исследовательская работа</a:t>
            </a:r>
            <a:endParaRPr lang="ru-RU" sz="3600" dirty="0">
              <a:solidFill>
                <a:srgbClr val="0206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8" name="Picture 4" descr="C:\Users\zvereva.er\Desktop\Буклет\фото минеев\Новый рисунок (8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3357562"/>
            <a:ext cx="3929090" cy="2714644"/>
          </a:xfrm>
          <a:prstGeom prst="rect">
            <a:avLst/>
          </a:prstGeom>
          <a:noFill/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3286124"/>
            <a:ext cx="221457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286124"/>
            <a:ext cx="242889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Научно-исследовательская работа</a:t>
            </a:r>
            <a:endParaRPr lang="ru-RU" sz="4000" dirty="0">
              <a:solidFill>
                <a:srgbClr val="0206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ресурсо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- и энергосберегающих технологий в топливном хозяйстве электростанций (Зверева Э.Р.);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Пути утилизации шлама осветлителей ТЭС (Николаева Л.А.); 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Исследование сорбционных свойств торфов Татарстана и других природных сорбентов (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Лаптедульче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Н.К.,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Дремичева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Е.С.);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Использование углеродных волокнистых материалов для очистки сточных вод (Сафина Г.Г.).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1137" name="Picture 1" descr="D:\222\_DSC0133.jpg"/>
          <p:cNvPicPr>
            <a:picLocks noChangeAspect="1" noChangeArrowheads="1"/>
          </p:cNvPicPr>
          <p:nvPr/>
        </p:nvPicPr>
        <p:blipFill>
          <a:blip r:embed="rId3" cstate="print"/>
          <a:srcRect l="26781" r="5238"/>
          <a:stretch>
            <a:fillRect/>
          </a:stretch>
        </p:blipFill>
        <p:spPr bwMode="auto">
          <a:xfrm>
            <a:off x="4714876" y="3714752"/>
            <a:ext cx="2428892" cy="2571768"/>
          </a:xfrm>
          <a:prstGeom prst="rect">
            <a:avLst/>
          </a:prstGeom>
          <a:noFill/>
        </p:spPr>
      </p:pic>
      <p:pic>
        <p:nvPicPr>
          <p:cNvPr id="91138" name="Picture 2" descr="C:\Users\zvereva.er\AppData\Local\Temp\IMG_20160603_182902.jpg"/>
          <p:cNvPicPr>
            <a:picLocks noChangeAspect="1" noChangeArrowheads="1"/>
          </p:cNvPicPr>
          <p:nvPr/>
        </p:nvPicPr>
        <p:blipFill>
          <a:blip r:embed="rId4" cstate="print"/>
          <a:srcRect l="-2381" t="23214" r="47619" b="12499"/>
          <a:stretch>
            <a:fillRect/>
          </a:stretch>
        </p:blipFill>
        <p:spPr bwMode="auto">
          <a:xfrm>
            <a:off x="7072330" y="3714752"/>
            <a:ext cx="1500198" cy="2571768"/>
          </a:xfrm>
          <a:prstGeom prst="rect">
            <a:avLst/>
          </a:prstGeom>
          <a:noFill/>
        </p:spPr>
      </p:pic>
      <p:pic>
        <p:nvPicPr>
          <p:cNvPr id="91139" name="Picture 3" descr="D:\Для зав. кафедрой\День рождения Лаптева26.0313\_DSC2101.JPG"/>
          <p:cNvPicPr>
            <a:picLocks noChangeAspect="1" noChangeArrowheads="1"/>
          </p:cNvPicPr>
          <p:nvPr/>
        </p:nvPicPr>
        <p:blipFill>
          <a:blip r:embed="rId5" cstate="print"/>
          <a:srcRect l="53907" t="47483" r="28906" b="14004"/>
          <a:stretch>
            <a:fillRect/>
          </a:stretch>
        </p:blipFill>
        <p:spPr bwMode="auto">
          <a:xfrm>
            <a:off x="571472" y="3714752"/>
            <a:ext cx="1571636" cy="2571768"/>
          </a:xfrm>
          <a:prstGeom prst="rect">
            <a:avLst/>
          </a:prstGeom>
          <a:noFill/>
        </p:spPr>
      </p:pic>
      <p:pic>
        <p:nvPicPr>
          <p:cNvPr id="9" name="Picture 3" descr="C:\Users\zvereva.er\Desktop\Эльвира\_DSC22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3714752"/>
            <a:ext cx="2571768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206AA"/>
                </a:solidFill>
              </a:rPr>
              <a:t>Научно-исследовательская работа</a:t>
            </a:r>
            <a:r>
              <a:rPr lang="ru-RU" b="1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7521" name="Picture 1" descr="C:\Users\zvereva.er\Desktop\фото на сайт  11.09.13\PA0603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714488"/>
            <a:ext cx="3071834" cy="2428892"/>
          </a:xfrm>
          <a:prstGeom prst="rect">
            <a:avLst/>
          </a:prstGeom>
          <a:noFill/>
        </p:spPr>
      </p:pic>
      <p:pic>
        <p:nvPicPr>
          <p:cNvPr id="107522" name="Picture 2" descr="C:\Users\zvereva.er\Desktop\фото на сайт  11.09.13\PA0602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714488"/>
            <a:ext cx="2500330" cy="2357454"/>
          </a:xfrm>
          <a:prstGeom prst="rect">
            <a:avLst/>
          </a:prstGeom>
          <a:noFill/>
        </p:spPr>
      </p:pic>
      <p:pic>
        <p:nvPicPr>
          <p:cNvPr id="107524" name="Picture 4" descr="C:\Users\zvereva.er\Desktop\Эльвира\Изображение 0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4143380"/>
            <a:ext cx="3143272" cy="2000264"/>
          </a:xfrm>
          <a:prstGeom prst="rect">
            <a:avLst/>
          </a:prstGeom>
          <a:noFill/>
        </p:spPr>
      </p:pic>
      <p:pic>
        <p:nvPicPr>
          <p:cNvPr id="108545" name="Picture 1" descr="C:\Users\zvereva.er\AppData\Local\Temp\_DSC00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000504"/>
            <a:ext cx="3071834" cy="2143140"/>
          </a:xfrm>
          <a:prstGeom prst="rect">
            <a:avLst/>
          </a:prstGeom>
          <a:noFill/>
        </p:spPr>
      </p:pic>
      <p:pic>
        <p:nvPicPr>
          <p:cNvPr id="108547" name="Picture 3" descr="C:\Users\zvereva.er\Desktop\фото на сайт  11.09.13\PA0603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4071942"/>
            <a:ext cx="2189944" cy="2071702"/>
          </a:xfrm>
          <a:prstGeom prst="rect">
            <a:avLst/>
          </a:prstGeom>
          <a:noFill/>
        </p:spPr>
      </p:pic>
      <p:pic>
        <p:nvPicPr>
          <p:cNvPr id="89089" name="Picture 1" descr="C:\Users\zvereva.er\Desktop\фото на сайт  11.09.13\PA0603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714488"/>
            <a:ext cx="3071834" cy="228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Основные научные публикации сотрудников кафедры </a:t>
            </a:r>
            <a:r>
              <a:rPr lang="ru-RU" sz="28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ТВТ (</a:t>
            </a:r>
            <a:r>
              <a:rPr lang="ru-RU" sz="28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монографии)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Лаптев А.Г., Минеев Н.Г.,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Мальковский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П.А. Проектирование и модернизация аппаратов разделения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нефте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газопереработке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– Казань: Печатный двор,2002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Лаптев А.Г.,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Фарахов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М.И.,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Миндубаев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Р.Ф. Очистка газов от аэрозольных частиц сепараторами с насадками. – Казань: Издательство ”Печатный двор”, 2003.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Ясавеев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Х.Н., Лаптев А.Г.,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Фарахов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М.И. Модернизация установок переработки углеводородных смесей. – Казань: Казан.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энерг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ун-т, 2004. – 307 с.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Лаптев А.Г.,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Ведьгаева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И.А. Устройство и расчет промышленных градирен. – Казань: Казан.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энерг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ун-т, 2004.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Алексеев Д.В., Николаев Н.А., Лаптев А.Г.  Комплексная очистка стоков промышленных предприятий методом струйной флотации. Казань: Казан.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технолог. ун-т, 2005. – 156 с.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Фарахов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М.И., Лаптев А.Г., Афанасьев И.П. Сепарация дисперсной фазы из жидких углеводородных смесей в нефтепереработке и энергосбережение. – Казань: Казан.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энерг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ун-т, 2005.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Лаптев А.Г. Модели переноса и эффективность жидкостной экстракции. – Казань: Казан.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энерг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ун-т, 2005.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Основные научные публикации сотрудников кафедры ТВТ (монографии</a:t>
            </a:r>
            <a:r>
              <a:rPr lang="ru-RU" sz="20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Лаптев А.Г.,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Фарахов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М.И. Разделение гетерогенных систем в насадочных аппаратах  – Казань: Казан.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энерг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ун-т, 2006.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Лаптев А.Г. Модели пограничного слоя и расчет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тепломассообменных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процессов. Казань: Казан ун-та, 2007. – 500 с.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Лаптев А.Г.,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Фарахов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М.И. Гидромеханические процессы в нефтехимии и энергетике. – Казань: Изд-во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Казанск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ун-та, 2008.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Лаптев А.Г.,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Фарахов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М.И., Минеев Н.Г. Основы расчета и модернизация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тепломассообменных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установок в нефтехимии. Казань: КГЭУ, 2010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Зверева Э.Р.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Ресурсо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энергосберегающие технологии в мазутных хозяйствах тепловых электрических станций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Казань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КГЭУ, 2010.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Лаптев А.Г., Николаев Н.А,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Башаров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М.М. Методы интенсификации и моделирования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тепломассообменных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процессов. М.: «Теплотехник», 2011.</a:t>
            </a:r>
          </a:p>
          <a:p>
            <a:pPr marL="0" indent="288000">
              <a:spcBef>
                <a:spcPts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Лаптев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А.Г.,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Фарахов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М.И., Минеев Н.Г. Теоретические основы и модернизация аппаратов химической технологии. Повышение эффективности процессов и энергосбережение.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Germany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LAP LAMBERT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Academic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Publishing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2011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Зверева Э.Р.,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Фарахов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Т.М.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Энергоресурсосберегающие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технологии и аппараты ТЭС при работе на мазутах. М.: «Теплотехник», 2012.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Лаптев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А.Г., М.И.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Фарахов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М.М.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Башаров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Л.А. Николаева, Н.К.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Лаптедульче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Е.О.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Шинкевич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Е.С. Сергеева, Ю.М. Демидова, Е.Н. Бородай, А.Н. Долгов, М.М.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Фарахов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Г.Г. Сафина.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Энерго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и ресурсосберегающие технологии и аппараты очистки жидкостей в нефтехимии и энергетике. Отечество,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2012.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Николаева Л.А., Бородай Е.Н. Ресурсосберегающие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технологии утилизации шлама водоподготовки на ТЭС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Казань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КГЭУ, 2012.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Каган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А.М., Лаптев А.Г. 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Пушнов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А.С.,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Фарахов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М.И. Контактные насадки промышленных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тепломассообменных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аппаратов.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Отечество,2013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Андреев Н.К.,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Ахмеров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А.В., Баталов Р.И.,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Баязитов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Р.М.,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Гатауллин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А.М.,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Губаев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Д.Ф., Гурьянов А.И.,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Дыганова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Р.Я., Зуев Ю.Ф., Зуева О.С., Лаптев А.Г., Николаева Л.А.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Наноматериалы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нанотехнологии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энергетике Лаптев А.Г. г. 9.8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Аэрогель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высокоэффективная теплоизоляция. Казань: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КГЭУ, 2014.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Лаптева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Е.А.,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Лаптева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А.Г. Прикладные аспекты явлений переноса в аппаратах химической технологии и теплоэнергетики (гидромеханика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тепломассообмен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– Казань: Издательство ( Печать- Сервис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XXI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век», 2015. </a:t>
            </a:r>
          </a:p>
          <a:p>
            <a:r>
              <a:rPr lang="ru-RU" sz="1600" dirty="0" smtClean="0"/>
              <a:t> </a:t>
            </a:r>
          </a:p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Основные научные публикации сотрудников кафедры ТВТ (монографии)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Заголовок 1"/>
          <p:cNvSpPr>
            <a:spLocks noGrp="1"/>
          </p:cNvSpPr>
          <p:nvPr>
            <p:ph type="title"/>
          </p:nvPr>
        </p:nvSpPr>
        <p:spPr>
          <a:xfrm>
            <a:off x="285750" y="1428750"/>
            <a:ext cx="8362950" cy="5072063"/>
          </a:xfrm>
        </p:spPr>
        <p:txBody>
          <a:bodyPr/>
          <a:lstStyle/>
          <a:p>
            <a:pPr algn="l"/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очном отделении (срок обучения 4 года) </a:t>
            </a:r>
            <a:r>
              <a:rPr lang="ru-RU" sz="2800" b="1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бакалавров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 направлению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13.03.01 «Теплоэнергетика и теплотехника</a:t>
            </a:r>
            <a:r>
              <a:rPr lang="ru-RU" sz="28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по профилям подготовки: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«Технология воды и топлива на тепловых и атомных электрических станциях»;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заочном отделении (срок обучения 4,5 года) по направлению </a:t>
            </a:r>
            <a:r>
              <a:rPr lang="ru-RU" sz="2800" b="1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13.03.01 «Теплоэнергетика и теплотехника»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по профилю подготовки: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«Технология воды и топлива на тепловых и атомных электрических станциях».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Прямоугольник 2"/>
          <p:cNvSpPr>
            <a:spLocks noChangeArrowheads="1"/>
          </p:cNvSpPr>
          <p:nvPr/>
        </p:nvSpPr>
        <p:spPr bwMode="auto">
          <a:xfrm>
            <a:off x="71438" y="214313"/>
            <a:ext cx="9001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Кафедра ТВТ </a:t>
            </a:r>
          </a:p>
          <a:p>
            <a:pPr algn="ctr"/>
            <a:r>
              <a:rPr lang="ru-RU" sz="3600" b="1" dirty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осуществляет подготовку:</a:t>
            </a:r>
            <a:endParaRPr lang="ru-RU" sz="36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Основные научные публикации сотрудников кафедры ТВТ (монографии)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Лаптев А.Г.,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Фарахов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М.И., Минеев Н.Г. Основы расчета и модернизация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тепломассообменных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установок в нефтехимии. СПб.: Страта, 2015.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Лаптев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А.Г.,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Башаров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М.М. Эффективность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тепломассообмена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разделения гетерогенных сред в аппаратах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нефтегазохимического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комплекса. – Казань : Центр инновационных технологий, 2016.</a:t>
            </a:r>
            <a:endParaRPr lang="ru-RU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Защиты диссертаций</a:t>
            </a:r>
            <a:endParaRPr lang="ru-RU" dirty="0">
              <a:solidFill>
                <a:srgbClr val="0206B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результатам научных исследований, проводимых на кафедре успешно прошли  защиты диссертаций :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научный руководитель - д-р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наук, профессор Лаптева А.Г.: 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докторской диссертации - по специальности 05.14.14 (Тепловые электрические станции) Зверева Э.Р. (2013); 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кандидатских диссертаций - по специальности 05.14.04 (Промышленная теплоэнергетика): Карпеев С.В. (2000 г.),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Ишмурзин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А.В. (2002),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Миндубаев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Р.Ф. (2003),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Ведьгаева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И.А. (2003),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Костылева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Е.Е. (2004), Гусева Е.В. (2005), Афанасьев И.П. (2006 ), Гаврилов А.С. (2010),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Башаров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М.М. (2011),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Тараскин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М.М. (2012), Долгова А.Н. (2013),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Саитбаталов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М.В. (2014),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Рунов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Д.М. (2015); по специальности 05.14.14 (Тепловые электрические станции, их энергетические системы и агрегаты): Сергеева Е.С. (2008), Демидова Ю.М. (2010), Бородай Е.Н. (2011),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Фарахов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Т.М. (2011), Долгов А.Н. (2012),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Фарахова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А.И. (2013), Шакирова А.Х. (2014); по специальности 01.04.14 (Теплофизика и теоретическая теплотехника) Ахметов Р. Р. (2010).</a:t>
            </a: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Защиты диссертаций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под руководством профессора Зверевой Э.Р.: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кандидатской диссертации - по специальности 05.14.14 (Тепловые электрические станции, их энергетические системы и агрегаты): Ганина Л.В. (2011).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под руководством доцента Николаевой Л.А.: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кандидатской диссертации - по специальности: 03.02.08 (Экология)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Исхакова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Р.Я. (2014), Голубчиков М.А. (2015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Научно-производственные связи кафедры ТВТ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АО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Казаньоргсинтез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с 1994г. (руководство завода «Этилен»).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АО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Нижнекамскнефтехим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 1995 г. (руководство заводов «Этилен», БК и СКИ).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АО «ТАНЕКО»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2009 (зам. ген. директора к.т.н. М.М.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Башаров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др.).АО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Тобольскнефтехим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», 1989-1990 гг., 2003 г., 2012 г. </a:t>
            </a:r>
          </a:p>
          <a:p>
            <a:pPr lvl="0">
              <a:buNone/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Сургутский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завод стабилизации газового конденсата, с 1996-2003гг.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«Газпром переработка» с 2005г. (зам. ген. директора к.т.н., А.В.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Ишмурзин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др.).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Проектный институт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Союзхимпромпроект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с 1997 г. (тех. директор В.Г. Камалов и др.)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Бюро интенсификации теплообмена ООО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Н-Пром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Бюро», г. Санкт-Петербург (зам. ген. директора, к.т.н. С.М. Сивуха) с 2015 г.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Инженерно-внедренческий центр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Инжехим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(директор центра М.И.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Фарахов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с 1994 г.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Научно-производственные связи кафедры ТВТ</a:t>
            </a:r>
            <a:endParaRPr lang="ru-RU" sz="4000" dirty="0" smtClean="0">
              <a:solidFill>
                <a:srgbClr val="0206B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Европейская Академия Естественных Наук (президент В.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Тыминский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Российская Академия Естествознания (президент М. Ю.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Ледванов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Международная академия системных исследований (академик Ю.А. Комиссаров).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Московский энергетический университет, каф. Теплоэнергетики (проф. В.В. Куличихин), каф. ТЭС (проф. В.Ф.Очков).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Ивановский энергетический университет: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каф. ТЭС (зав. каф. Е.В.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Барочкин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каф. «Химия и химическая технология в энергетике (проф. Б.М. Ларин);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каф. «Теоретические основы теплотехники» (зав. каф. В.В.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Бухмиров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каф. прикладной математики (проф. В.П. Жуков). 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Институт теплофизики им. С.С.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Кутателадзе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Лаборатория низкотемпературной теплофизики (зав. лаб. Член. – корр. РАН А. Н. Павленко).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Научно-производственные связи кафедры ТВТ</a:t>
            </a:r>
            <a:endParaRPr lang="ru-RU" sz="3600" dirty="0">
              <a:solidFill>
                <a:srgbClr val="0206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School of Chemical Engineering and Technology, Tianjin University (Professor, director general manager Li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Xingang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КНИТУ – КХТИ ректор Г.С. Дьяконов 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кафедра ПАХТ (зав. каф. А.В.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Клинов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кафедра МАХП (зав. каф. С.И.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Поникаров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кафедра ТОТ(зав. каф. Ф.М.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Гумеров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кафедра ОПЗ (зав. каф. А.Н. Николаев); 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кафедра ОХТ (зав. каф. Х.Э.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Харлампиди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кафедра «Системотехники» (зав. каф. Н.Н.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Зиятдинов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Нижнекамский ХТИ директор В.В. Елизаров, кафедра АПП (зав. каф. В.И. Елизаров).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КНИТУ – КАИ президент Ю.Ф.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Гортышов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кафедра теплотехника и энергетическое машиностроение (проф. А.В. Щукин).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Казанский научный центр РАН (зав. лаб., профессор В.Л. Федяев).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Научно-производственная фирма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Миксинг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», Санкт-Петербург (ген. директор, профессор В.М. Барабаш).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Российский химико-технологический университет (зав. каф. «Электротехники» Ю.А. Комиссаров).</a:t>
            </a:r>
          </a:p>
          <a:p>
            <a:pPr lvl="0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Научно-производственные связи кафедры ТВТ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Уфимский государственный нефтяной технический университет, кафедра «Технология нефти и газа» (зав. каф. А.Ф. Ахметов, проф. Г.М. Сидоров).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Институт общей неорганической химии РАН, г. Москва (зав. лаб., проф. Н.Н.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Кулов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Инженерный центр «Нефть и Газ», г. Самара, (ген. директор, профессор Л.Г. Григорян).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Волжский научно-исследовательский и проектный институт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Волга-НИИПИТЭК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(ген. директор, проф.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Лесухин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С.П.).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Сибирский государственный технологический университет, г. Красноярск (проф.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Войнов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Н.А.).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Саратовский государственный технический университет (проф. Ю.Я. Печенегов).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Ангарская государственная техническая академия (проф. Б.А. Ульянов).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Московский государственный машиностроительный университет (проф. М.Г.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Берегартен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, доцент А.С.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Пушнов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НефтеГазПроект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(заместитель директора Р.М. Мустафина).</a:t>
            </a:r>
          </a:p>
          <a:p>
            <a:pPr lvl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Ульяновский государственный технический университет, каф. тепловая и топливная энергетика (зав. каф. В.Н.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Ковальногов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Диссертационный совет Д212.082.02 при ФГБОУ ВО Казанский государственный энергетический университет»</a:t>
            </a:r>
            <a:endParaRPr lang="ru-RU" sz="1800" dirty="0">
              <a:solidFill>
                <a:srgbClr val="0206B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8715436" cy="5114948"/>
          </a:xfrm>
        </p:spPr>
        <p:txBody>
          <a:bodyPr/>
          <a:lstStyle/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Сотрудники кафедры принимают активное участие в работе диссертационного совета Д212.082.02 по защите диссертаций на соискание ученой степени доктора технических наук, кандидата технических наук по специальностям 01.04.14, 05.14.04, 05.14.14: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д-р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наук, профессор  Лаптев А.Г. (председатель), д-р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наук, профессор Зверева Э.Р. (ученый секретарь)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д-р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наук Лаптев А.Г.  -			Слева направо: д-р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техн.наук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Зверева Э.Р. – председатель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диссовета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Д212.082.02		ученый секретарь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диссовета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Д212.082.02 с 2010 г. –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2010 г. по наст.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.; 				 по наст.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				д-р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наук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Гильфанов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К.Х. - ученый секретарь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				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диссовета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Д212.082.02 с  2001 - по 2010 гг.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				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/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/>
          </a:p>
          <a:p>
            <a:endParaRPr lang="ru-RU" dirty="0"/>
          </a:p>
        </p:txBody>
      </p:sp>
      <p:pic>
        <p:nvPicPr>
          <p:cNvPr id="67586" name="Picture 2" descr="D:\Э.Зверева -- защита\IMG_18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928934"/>
            <a:ext cx="3786214" cy="2571768"/>
          </a:xfrm>
          <a:prstGeom prst="rect">
            <a:avLst/>
          </a:prstGeom>
          <a:noFill/>
        </p:spPr>
      </p:pic>
      <p:pic>
        <p:nvPicPr>
          <p:cNvPr id="73729" name="Picture 1" descr="D:\Эльвира\ч_050215_101953.jpg"/>
          <p:cNvPicPr>
            <a:picLocks noChangeAspect="1" noChangeArrowheads="1"/>
          </p:cNvPicPr>
          <p:nvPr/>
        </p:nvPicPr>
        <p:blipFill>
          <a:blip r:embed="rId4" cstate="print"/>
          <a:srcRect l="2273" t="5128" r="18182"/>
          <a:stretch>
            <a:fillRect/>
          </a:stretch>
        </p:blipFill>
        <p:spPr bwMode="auto">
          <a:xfrm>
            <a:off x="571472" y="2857496"/>
            <a:ext cx="2786082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Кафедра ТВТ располагает классом компьютерной техники и специализированными учебными и научно-исследовательскими лабораториями, оснащенными современным оборудованием и позволяющими вести учебные занятия и исследовательские работы на высоком техническом уровне. На кафедре ТВТ созданы и успешно функционируют 3 лаборатории: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Лаборатория водоподготовки и водоочистки (В-710);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Лаборатория топлива и масел (В-501);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Лаборатория аналитического контроля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водных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сред (В-714).</a:t>
            </a:r>
            <a:endParaRPr lang="ru-RU" sz="1600" dirty="0"/>
          </a:p>
        </p:txBody>
      </p:sp>
      <p:sp>
        <p:nvSpPr>
          <p:cNvPr id="6149" name="Прямоугольник 2"/>
          <p:cNvSpPr>
            <a:spLocks noChangeArrowheads="1"/>
          </p:cNvSpPr>
          <p:nvPr/>
        </p:nvSpPr>
        <p:spPr bwMode="auto">
          <a:xfrm>
            <a:off x="1785919" y="357188"/>
            <a:ext cx="48577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Техническая </a:t>
            </a:r>
            <a:r>
              <a:rPr lang="ru-RU" sz="32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база кафедры ТВТ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2" descr="фото1"/>
          <p:cNvPicPr>
            <a:picLocks noChangeAspect="1" noChangeArrowheads="1"/>
          </p:cNvPicPr>
          <p:nvPr/>
        </p:nvPicPr>
        <p:blipFill>
          <a:blip r:embed="rId3" cstate="print"/>
          <a:srcRect r="67090"/>
          <a:stretch>
            <a:fillRect/>
          </a:stretch>
        </p:blipFill>
        <p:spPr bwMode="auto">
          <a:xfrm>
            <a:off x="214282" y="4214818"/>
            <a:ext cx="2724999" cy="244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214818"/>
            <a:ext cx="3003227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4214818"/>
            <a:ext cx="292895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Техническая база кафедры ТВТ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 кафедры ТВТ имеется свой компьютерный класс, в котором проходят занятия по дисциплинам : «АСУ и САПР энергоустановок» (лабораторные работы), «Проектирование, наладка и эксплуатация очистных сооружений промышленных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предприятий» (практические занятия),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«ВХР ТЭО», «ТОХТП, ч.2»,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«Химический контроль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теплоно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сителей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», а также все виды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тестирований. В компьютер-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ном классе установлены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программные пакеты -   ТВТ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Shell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AutoCad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MathCad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Конструктор тестов,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Тренажер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Осветли-тель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Adobe Reader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Qbasic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др.</a:t>
            </a:r>
            <a:endParaRPr lang="ru-RU" sz="1800" dirty="0"/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500306"/>
            <a:ext cx="3339041" cy="25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Заголовок 1"/>
          <p:cNvSpPr>
            <a:spLocks noGrp="1"/>
          </p:cNvSpPr>
          <p:nvPr>
            <p:ph type="title"/>
          </p:nvPr>
        </p:nvSpPr>
        <p:spPr>
          <a:xfrm>
            <a:off x="214313" y="642938"/>
            <a:ext cx="8362950" cy="5429250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После окончания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бакалавриата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все желающие могут продолжить образование в </a:t>
            </a:r>
            <a:r>
              <a:rPr lang="ru-RU" sz="3200" b="1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магистратуре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кафедры  по направлению </a:t>
            </a:r>
            <a:r>
              <a:rPr lang="ru-RU" sz="3200" b="1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13.04.01</a:t>
            </a:r>
            <a:r>
              <a:rPr lang="ru-RU" sz="3200" b="1" u="sng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«Теплоэнергетика и теплотехника»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, по профилям подготовки (срок обучения 2 года):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Ресурсо</a:t>
            </a:r>
            <a:r>
              <a:rPr lang="ru-RU" sz="3200" b="1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- и энергосберегающие технологии воды и топлива в энергетике».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История кафедры ТВТ</a:t>
            </a:r>
            <a:br>
              <a:rPr lang="ru-RU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206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9196"/>
          </a:xfrm>
        </p:spPr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Днём рождения кафедры технологии воды и топлива (ТВТ) считается 24 апреля 1998 года, когда она была выделена из состава кафедры химии. Новый коллектив возглавила доктор технических наук, профессор Степанова Альбина Ивановна. 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Первый заведующий кафедрой ТВТ (1998-2001)  Степанова Альбина Ивановна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Рисунок 1" descr="E:\Зверева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500307"/>
            <a:ext cx="4929222" cy="322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sz="40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История кафедры ТВТ</a:t>
            </a:r>
            <a:br>
              <a:rPr lang="ru-RU" sz="40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2001 года по настоящее время кафедру ТВТ возглавляет доктор технических наук, профессор Лаптев Анатолий Григорьевич.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Заведующий кафедрой ТВТ (с 2001 г. по настоящее время)  Лаптев Анатолий Григорьевич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dirty="0"/>
          </a:p>
        </p:txBody>
      </p:sp>
      <p:pic>
        <p:nvPicPr>
          <p:cNvPr id="40962" name="Рисунок 1" descr="E:\ч_050202_100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143116"/>
            <a:ext cx="400052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Первый выпуск кафедры ТВТ</a:t>
            </a:r>
            <a:endParaRPr lang="ru-RU" dirty="0">
              <a:solidFill>
                <a:srgbClr val="0206B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Первый набор студентов на специальность  «Технология воды и топлива на ТЭС и АЭС» состоялся в 1989 году, ещё на кафедре химии. Сначала были приняты только студенты дневной формы обучения (группа ТВТ-1-89), первые вечерники появились в 1997 году (группа ВТВТ-1-97).</a:t>
            </a:r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нижнем ряду: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С.Д.Абдулбакиева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О.А.Лужкина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доцент Н. Д.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Мазуренко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О.А. Епифанова, Г.Г.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Маданова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 верхнем ряду: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В.А.Чернавский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, Д.Н.Гришин,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С.Е.Собровин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39938" name="Picture 2" descr="C:\Users\zvereva.er\Desktop\ТВТ\первый выпус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214555"/>
            <a:ext cx="4429156" cy="2950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Профессорско-преподавательский состав кафедры ТВТ</a:t>
            </a:r>
            <a:endParaRPr lang="ru-RU" sz="3600" dirty="0">
              <a:solidFill>
                <a:srgbClr val="0206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кафедре сложился высококвалифицированный профессорско-преподавательский состав из докторов (2) и кандидатов наук.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разное время в штате кафедры трудились 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Абалонин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Борис Ефимович д-р хим. наук, профессор (2002 - 2004)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2.Ведьгаева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Мутугуллина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Ирина Александровна  канд.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наук, старший преподаватель (2001 -2007)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3.Дремичева Елена Сергеевна канд.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наук, доцент (2006 - по наст.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4.Зверева Эльвира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Рафиковна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д-р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наук, профессор (2003 - по наст.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 Ильясов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Талгат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Шамильевич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ассистент (1998-2001)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 Котляр Мирослава Николаевна канд.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наук, доцент (2002- по наст.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7.Лаптев Анатолий Григорьевич д-р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наук, профессор (2001 – по наст.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8.Лаптедульче Наталья Константиновна канд. хим. наук, доцент (1998 – 2016)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9. Марченко Герман Николаевич д-р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наук, профессор, чл.- корр. Академии наук РТ (1998-2002)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10. Николаева Лариса Андреевна канд. хим. наук, доцент (1998 – по наст.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11. Сафина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Гульшат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Галлямутдиновна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канд. хим. наук, доцент (2001- по наст.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12.Степанова Альбина Ивановна д-р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наук, профессор (1998 - 2001)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13.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Шинкевич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Елена Олеговна канд.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наук, доцент  (2004 - 2015)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/>
          </a:p>
          <a:p>
            <a:endParaRPr lang="ru-RU" sz="1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Учебно-вспомогательный состав кафедры ТВТ</a:t>
            </a:r>
            <a:endParaRPr lang="ru-RU" sz="3600" dirty="0">
              <a:solidFill>
                <a:srgbClr val="0206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учебно-вспомогательном штате кафедры трудились: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Антонова Наталья Егоровна  заведующий лабораторией ( 2005 – по наст.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Галиахметов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Марат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Ильдусович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старший лаборант (1998-2002)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Ганина Любовь Викторовна инженер  (2008-2011)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 Долгова Анастасия Николаевна  инженер (2008-2011)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5.Дударовская Ольга Геннадьевна  инженер (2011-2013)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6.ЗайнуллинаЭлеонора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Райнуровна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инженер (2013- по наст.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6. Зверева Юлия Олеговна лаборант  (2008-2011)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7.Климентов Александр Викторович  старший лаборант (2002-2008)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8. Сафиуллина Дина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Гумеровна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лаборант (1999-2000)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Чайникова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Ольга Владимировна заведующий лабораторией (2002-2005)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10.Шаронова Маргарита Михайловна инженер (2012- по наст.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206AA"/>
                </a:solidFill>
              </a:rPr>
              <a:t>Состав кафедры ТВТ</a:t>
            </a:r>
            <a:br>
              <a:rPr lang="ru-RU" dirty="0" smtClean="0">
                <a:solidFill>
                  <a:srgbClr val="0206AA"/>
                </a:solidFill>
              </a:rPr>
            </a:br>
            <a:endParaRPr lang="ru-RU" dirty="0">
              <a:solidFill>
                <a:srgbClr val="0206AA"/>
              </a:solidFill>
            </a:endParaRPr>
          </a:p>
        </p:txBody>
      </p:sp>
      <p:pic>
        <p:nvPicPr>
          <p:cNvPr id="4" name="Picture 7" descr="C:\Users\zvereva.er\Desktop\фото на сайт  11.09.13\ТВТ коллектив.bm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928670"/>
            <a:ext cx="5722094" cy="4068736"/>
          </a:xfrm>
          <a:prstGeom prst="rect">
            <a:avLst/>
          </a:prstGeom>
          <a:noFill/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42844" y="5072074"/>
            <a:ext cx="878687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В нижнем ряду: Н. К.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Лаптедульче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, заведующий кафедрой А. Г. Лаптев, Л. А. Николаева, Н.Г.Минеев; в верхнем ряду: А. В. Климентов, И. А.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Мутугуллина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(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Ведьгаева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), Г.Г. Сафина,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А. В. Климентов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Э. Р. Зверева, Н. Е. Антонова, Е.О.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Шинкевич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2006 год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Состав кафедры ТВТ</a:t>
            </a:r>
            <a:endParaRPr lang="ru-RU" dirty="0">
              <a:solidFill>
                <a:srgbClr val="0206B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1600200"/>
            <a:ext cx="7329510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В нижнем ряду: Н. Г. Минеев, Н. К. 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Лаптедульче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, заведующий кафедрой А. Г. Лаптев, Н. Д. 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Мазуренко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, Л. А. Николаева; в среднем ряду: А. В. Климентов, И. А. 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Мутугуллина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Ведьгаева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), Р. Н. Ахметов, Э. Р. Зверева, Н. Е. Антонова, Л. И. 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Асибаков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; в верхнем ряду: Е. С. Сергеева, Г. Г. Сафина, Е. О. 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Шинкевич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, М. Н. Котляр, Ю. М. Демидова, А. С. Гаврилов.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2007 год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 smtClean="0"/>
              <a:t> 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26626" name="Picture 2" descr="IMG_14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643050"/>
            <a:ext cx="592455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r>
              <a:rPr lang="ru-RU" sz="40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Практика студентов</a:t>
            </a:r>
          </a:p>
        </p:txBody>
      </p:sp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96838" y="3071813"/>
            <a:ext cx="9047162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206AA"/>
                </a:solidFill>
              </a:rPr>
              <a:t>   Производственная практика: </a:t>
            </a:r>
            <a:r>
              <a:rPr lang="ru-RU" sz="1700"/>
              <a:t>ОАО «Генерирующая компания», Казанская ТЭЦ-1, </a:t>
            </a:r>
          </a:p>
          <a:p>
            <a:r>
              <a:rPr lang="ru-RU" sz="1700"/>
              <a:t>Казанская ТЭЦ-2, ОАО «ТГК-16» (Нижнекамская ТЭЦ, Казанская ТЭЦ-3)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57628"/>
            <a:ext cx="400049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4732759"/>
            <a:ext cx="2833654" cy="212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5410200"/>
            <a:ext cx="1962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3717032"/>
            <a:ext cx="14668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177" name="TextBox 7"/>
          <p:cNvSpPr txBox="1">
            <a:spLocks noChangeArrowheads="1"/>
          </p:cNvSpPr>
          <p:nvPr/>
        </p:nvSpPr>
        <p:spPr bwMode="auto">
          <a:xfrm>
            <a:off x="142875" y="928688"/>
            <a:ext cx="3933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Летняя практика: </a:t>
            </a:r>
            <a:r>
              <a:rPr lang="ru-RU" sz="1700"/>
              <a:t>УСОЛ «Шеланга»</a:t>
            </a:r>
          </a:p>
        </p:txBody>
      </p:sp>
      <p:graphicFrame>
        <p:nvGraphicFramePr>
          <p:cNvPr id="7170" name="Object 9"/>
          <p:cNvGraphicFramePr>
            <a:graphicFrameLocks noChangeAspect="1"/>
          </p:cNvGraphicFramePr>
          <p:nvPr/>
        </p:nvGraphicFramePr>
        <p:xfrm>
          <a:off x="71438" y="71438"/>
          <a:ext cx="574675" cy="571500"/>
        </p:xfrm>
        <a:graphic>
          <a:graphicData uri="http://schemas.openxmlformats.org/presentationml/2006/ole">
            <p:oleObj spid="_x0000_s7170" name="CorelDRAW" r:id="rId8" imgW="2567880" imgH="2558880" progId="">
              <p:embed/>
            </p:oleObj>
          </a:graphicData>
        </a:graphic>
      </p:graphicFrame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34" y="1285860"/>
            <a:ext cx="2428892" cy="182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28926" y="1500174"/>
            <a:ext cx="2428892" cy="163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57818" y="1071546"/>
            <a:ext cx="2667019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Олимпиада кафедры ТВТ</a:t>
            </a:r>
            <a:endParaRPr lang="ru-RU" dirty="0">
              <a:solidFill>
                <a:srgbClr val="0206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кафедре ТВТ ежегодно проводится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внутривузовская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олимпиада по дисциплинам: «Технология топлив и масел», «Технология воды на ТЭС и АЭС», «Химико-технологические процессы, аппараты и режимы», «Малоотходные комплексы и системы».</a:t>
            </a:r>
          </a:p>
          <a:p>
            <a:endParaRPr lang="ru-RU" sz="1200" dirty="0" smtClean="0"/>
          </a:p>
          <a:p>
            <a:endParaRPr lang="ru-RU" sz="1200" dirty="0"/>
          </a:p>
        </p:txBody>
      </p:sp>
      <p:pic>
        <p:nvPicPr>
          <p:cNvPr id="4" name="Picture 1" descr="C:\Users\zvereva.er\AppData\Local\Temp\IMG_07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62" y="3571876"/>
            <a:ext cx="3643338" cy="2555892"/>
          </a:xfrm>
          <a:prstGeom prst="rect">
            <a:avLst/>
          </a:prstGeom>
          <a:noFill/>
        </p:spPr>
      </p:pic>
      <p:pic>
        <p:nvPicPr>
          <p:cNvPr id="6" name="Picture 2" descr="C:\Users\zvereva.er\AppData\Local\Temp\DSC_05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3214686"/>
            <a:ext cx="350046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3" name="Picture 1" descr="C:\Users\zvereva.er\AppData\Local\Temp\IMG_07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786058"/>
            <a:ext cx="2714644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Участие в конференциях</a:t>
            </a:r>
            <a:endParaRPr lang="ru-RU" dirty="0">
              <a:solidFill>
                <a:srgbClr val="0206B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Сотрудники и обучающиеся на кафедре ТВТ регулярно успешно докладывают результаты своей научно-исследовательской работы на конференциях различного уровня.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3665" name="Picture 1" descr="C:\Users\zvereva.er\AppData\Local\Temp\IMG_4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571744"/>
            <a:ext cx="3571900" cy="2286016"/>
          </a:xfrm>
          <a:prstGeom prst="rect">
            <a:avLst/>
          </a:prstGeom>
          <a:noFill/>
        </p:spPr>
      </p:pic>
      <p:pic>
        <p:nvPicPr>
          <p:cNvPr id="113666" name="Picture 2" descr="C:\Users\zvereva.er\Изображение 4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4071942"/>
            <a:ext cx="3786214" cy="2571767"/>
          </a:xfrm>
          <a:prstGeom prst="rect">
            <a:avLst/>
          </a:prstGeom>
          <a:noFill/>
        </p:spPr>
      </p:pic>
      <p:pic>
        <p:nvPicPr>
          <p:cNvPr id="114689" name="Picture 1" descr="C:\Users\zvereva.er\Desktop\фото на сайт  11.09.13\SL2707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714620"/>
            <a:ext cx="2928958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214313"/>
            <a:ext cx="8786813" cy="6286500"/>
          </a:xfrm>
        </p:spPr>
        <p:txBody>
          <a:bodyPr/>
          <a:lstStyle/>
          <a:p>
            <a:pPr algn="l">
              <a:defRPr/>
            </a:pPr>
            <a:r>
              <a:rPr lang="en-US" sz="19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930" b="1" dirty="0" smtClean="0">
                <a:latin typeface="Times New Roman" pitchFamily="18" charset="0"/>
                <a:cs typeface="Times New Roman" pitchFamily="18" charset="0"/>
              </a:rPr>
              <a:t>В процессе обучения студенты получают знания основ химико-технологических процессов, аппаратурного оформления подготовки воды и топлива на ТЭС, а также очистки сточных вод различных промпредприятий.</a:t>
            </a:r>
            <a:br>
              <a:rPr lang="ru-RU" sz="193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93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93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93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3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930" b="1" dirty="0" smtClean="0">
                <a:latin typeface="Times New Roman" pitchFamily="18" charset="0"/>
                <a:cs typeface="Times New Roman" pitchFamily="18" charset="0"/>
              </a:rPr>
              <a:t>Бакалавр по направлению </a:t>
            </a:r>
            <a:r>
              <a:rPr lang="ru-RU" sz="1930" b="1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13.03.01 «Теплоэнергетика и теплотехника» </a:t>
            </a:r>
            <a:r>
              <a:rPr lang="ru-RU" sz="1930" b="1" dirty="0" smtClean="0">
                <a:latin typeface="Times New Roman" pitchFamily="18" charset="0"/>
                <a:cs typeface="Times New Roman" pitchFamily="18" charset="0"/>
              </a:rPr>
              <a:t>подготовлен к решению следующих профессиональных задач:</a:t>
            </a:r>
            <a:br>
              <a:rPr lang="ru-RU" sz="193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930" b="1" dirty="0" smtClean="0">
                <a:latin typeface="Times New Roman" pitchFamily="18" charset="0"/>
                <a:cs typeface="Times New Roman" pitchFamily="18" charset="0"/>
              </a:rPr>
              <a:t>        - 	</a:t>
            </a:r>
            <a:r>
              <a:rPr lang="ru-RU" sz="193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производственно-технологическая </a:t>
            </a:r>
            <a:r>
              <a:rPr lang="ru-RU" sz="1930" b="1" dirty="0" smtClean="0">
                <a:latin typeface="Times New Roman" pitchFamily="18" charset="0"/>
                <a:cs typeface="Times New Roman" pitchFamily="18" charset="0"/>
              </a:rPr>
              <a:t>(решение проблем </a:t>
            </a:r>
            <a:r>
              <a:rPr lang="ru-RU" sz="1930" b="1" dirty="0" err="1" smtClean="0">
                <a:latin typeface="Times New Roman" pitchFamily="18" charset="0"/>
                <a:cs typeface="Times New Roman" pitchFamily="18" charset="0"/>
              </a:rPr>
              <a:t>энерго</a:t>
            </a:r>
            <a:r>
              <a:rPr lang="ru-RU" sz="1930" b="1" dirty="0" smtClean="0">
                <a:latin typeface="Times New Roman" pitchFamily="18" charset="0"/>
                <a:cs typeface="Times New Roman" pitchFamily="18" charset="0"/>
              </a:rPr>
              <a:t>- и ресурсосбережения; разработка, эксплуатация, контроль работы водоподготовительных установок и очистных сооружений; модернизация технологических процессов и оборудования; повышение эффективности работы за счет обобщения и систематизации эксплуатационных данных);</a:t>
            </a:r>
            <a:br>
              <a:rPr lang="ru-RU" sz="193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930" b="1" dirty="0" smtClean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ru-RU" sz="193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организационно-управленческая</a:t>
            </a:r>
            <a:r>
              <a:rPr lang="ru-RU" sz="1930" b="1" dirty="0" smtClean="0">
                <a:latin typeface="Times New Roman" pitchFamily="18" charset="0"/>
                <a:cs typeface="Times New Roman" pitchFamily="18" charset="0"/>
              </a:rPr>
              <a:t> (осуществление экспертизы технической документации, надзора и контроля за состоянием технологического оборудования, надзор за соблюдением установленных требований, действующих норм, правил и стандартов);</a:t>
            </a:r>
            <a:br>
              <a:rPr lang="ru-RU" sz="193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930" b="1" dirty="0" smtClean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ru-RU" sz="193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научно-исследовательская</a:t>
            </a:r>
            <a:r>
              <a:rPr lang="ru-RU" sz="1930" b="1" dirty="0" smtClean="0">
                <a:latin typeface="Times New Roman" pitchFamily="18" charset="0"/>
                <a:cs typeface="Times New Roman" pitchFamily="18" charset="0"/>
              </a:rPr>
              <a:t> (участие в разработке новых экологически безопасных методов водоподготовки и рационального использования водных ресурсов, сокращения объемов прямоточного и разработке систем замкнутого водопользования; повышения эффективности сжигания топлив).</a:t>
            </a:r>
            <a:endParaRPr lang="ru-RU" sz="193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Заголовок 1"/>
          <p:cNvSpPr>
            <a:spLocks noGrp="1"/>
          </p:cNvSpPr>
          <p:nvPr>
            <p:ph type="title"/>
          </p:nvPr>
        </p:nvSpPr>
        <p:spPr>
          <a:xfrm>
            <a:off x="357188" y="1785938"/>
            <a:ext cx="8229600" cy="4786312"/>
          </a:xfrm>
        </p:spPr>
        <p:txBody>
          <a:bodyPr/>
          <a:lstStyle/>
          <a:p>
            <a:pPr indent="142875"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Выпускники кафедры являются высококвалифицированными специалистами в области водоподготовки и очистки сточных вод, химического контроля воды промышленных предприятий и природных вод, а также в области технологии топлив и энергетических масел.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Они работают ведущими специалистами, начальниками лаборатории, инженерами, технологами в химических цехах энергетических предприятий Татарстана и на других предприятиях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нефтегазохимического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топливно-энергетического комплекса РФ. Специалисты в области технологии и контроля воды и топлива  востребованы практически на всех промышленных предприятиях Российской Федерации и Республики Татарстан.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b="1" dirty="0" smtClean="0">
              <a:solidFill>
                <a:srgbClr val="C00000"/>
              </a:solidFill>
            </a:endParaRPr>
          </a:p>
        </p:txBody>
      </p:sp>
      <p:sp>
        <p:nvSpPr>
          <p:cNvPr id="10245" name="Rectangle 1"/>
          <p:cNvSpPr>
            <a:spLocks noChangeArrowheads="1"/>
          </p:cNvSpPr>
          <p:nvPr/>
        </p:nvSpPr>
        <p:spPr bwMode="auto">
          <a:xfrm>
            <a:off x="642938" y="285750"/>
            <a:ext cx="81438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ru-RU" sz="4400" dirty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Трудоустройство выпускников</a:t>
            </a:r>
            <a:endParaRPr lang="ru-RU" sz="4400" dirty="0">
              <a:solidFill>
                <a:srgbClr val="0206AA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Защиты дипломных работ и проектов</a:t>
            </a:r>
            <a:endParaRPr lang="ru-RU" sz="3200" dirty="0">
              <a:solidFill>
                <a:srgbClr val="0206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Выпускники кафедры ТВТ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успешно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защищают свои дипломные работы и проекты, в том числе, в режиме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он-лайн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на предприятиях энергетической отрасли.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5172" name="Picture 4" descr="D:\Эльвира\_DSC0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429132"/>
            <a:ext cx="2620038" cy="1714512"/>
          </a:xfrm>
          <a:prstGeom prst="rect">
            <a:avLst/>
          </a:prstGeom>
          <a:noFill/>
        </p:spPr>
      </p:pic>
      <p:pic>
        <p:nvPicPr>
          <p:cNvPr id="10" name="Picture 2" descr="C:\Users\zvereva.er\AppData\Local\Temp\_DSC06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714620"/>
            <a:ext cx="278608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5" descr="D:\Эльвира\_DSC07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714620"/>
            <a:ext cx="2143140" cy="1857388"/>
          </a:xfrm>
          <a:prstGeom prst="rect">
            <a:avLst/>
          </a:prstGeom>
          <a:noFill/>
        </p:spPr>
      </p:pic>
      <p:pic>
        <p:nvPicPr>
          <p:cNvPr id="135174" name="Picture 6" descr="D:\Эльвира\_DSC07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4714884"/>
            <a:ext cx="2500330" cy="1453557"/>
          </a:xfrm>
          <a:prstGeom prst="rect">
            <a:avLst/>
          </a:prstGeom>
          <a:noFill/>
        </p:spPr>
      </p:pic>
      <p:pic>
        <p:nvPicPr>
          <p:cNvPr id="136194" name="Picture 2" descr="C:\Users\zvereva.er\Desktop\Эльвира\IMG_85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2714620"/>
            <a:ext cx="3571900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206B2"/>
                </a:solidFill>
              </a:rPr>
              <a:t>Выпускники кафедры ТВТ</a:t>
            </a:r>
            <a:endParaRPr lang="ru-RU" dirty="0">
              <a:solidFill>
                <a:srgbClr val="0206B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Выпускники кафедры ТВТ всегда востребованы на различных предприятиях топливно-энергетического комплекса. Они успешно трудятся на предприятиях ОАО «Татэнерго», химической, нефтехимической и др. отраслей промышленности: в химических цехах (ХЦ) и лабораториях, топливно-транспортных цехах, экологических службах, очистных сооружениях. Среди них: Гришин Д. Н. (ТВТ-1-89) – гл. специалист  ИЦ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Энергопрогресс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»;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Хуснуллина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Э. М. (ТВТ-1-91) – зам.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нач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ХЦ КТЭЦ-1; Головко В. Н. (ТВТ-1-93) – начальник ХЦ КТЭЦ-3;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Ямгуров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Л.Ф. (ТВТ-1-97) – начальник ВХЛ Нижнекамской ТЭЦ-2;Бородай Е.Н.- начальник отдела экспертизы ГАУ ЦЭТ РТ при Кабинете Министров РТ»,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Геймбихнер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М. В. (ТВТ-1-96) – инженер ХЦ КТЭЦ-2; Лопатина Н. В. (ВТВТ-1-98) – инженер-проектировщик ООО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ТатНИПИэнергопром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»; Сергеев Д.С. – инженер КТЭЦ-1; Орлова Н. (ТВТ-1-99) – ведущий специалист ПТО Нижнекамской ТЭЦ-2; Голубчиков М.А. – инженер ИЦ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Энергопрогресс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», Хабибуллина Р.Р.- инженер ИЦ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Энергопрогресс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»;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Матрушина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Е.- инженер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Заинской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ГРЭС и др.</a:t>
            </a:r>
          </a:p>
          <a:p>
            <a:endParaRPr lang="ru-RU" sz="1800" dirty="0" smtClean="0"/>
          </a:p>
          <a:p>
            <a:endParaRPr lang="ru-RU" sz="1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0206AA"/>
                </a:solidFill>
              </a:rPr>
              <a:t>Сотрудники и студенты кафедры ТВТ принимают активное участие в общественной, социальной и спортивной жизни </a:t>
            </a:r>
            <a:r>
              <a:rPr lang="ru-RU" sz="2800" dirty="0" err="1" smtClean="0">
                <a:solidFill>
                  <a:srgbClr val="0206AA"/>
                </a:solidFill>
              </a:rPr>
              <a:t>энергоуниверситета</a:t>
            </a:r>
            <a:endParaRPr lang="ru-RU" sz="2800" dirty="0">
              <a:solidFill>
                <a:srgbClr val="0206AA"/>
              </a:solidFill>
            </a:endParaRPr>
          </a:p>
        </p:txBody>
      </p:sp>
      <p:pic>
        <p:nvPicPr>
          <p:cNvPr id="3" name="Picture 2" descr="C:\Users\zvereva.er\AppData\Local\Temp\DSC_1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786190"/>
            <a:ext cx="2938648" cy="2523130"/>
          </a:xfrm>
          <a:prstGeom prst="rect">
            <a:avLst/>
          </a:prstGeom>
          <a:noFill/>
        </p:spPr>
      </p:pic>
      <p:pic>
        <p:nvPicPr>
          <p:cNvPr id="16" name="Содержимое 15" descr="IMG_384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23528" y="3789040"/>
            <a:ext cx="3034026" cy="2497480"/>
          </a:xfrm>
        </p:spPr>
      </p:pic>
      <p:pic>
        <p:nvPicPr>
          <p:cNvPr id="101379" name="Picture 3" descr="D:\Эльвира\P10202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1571612"/>
            <a:ext cx="2774113" cy="2157960"/>
          </a:xfrm>
          <a:prstGeom prst="rect">
            <a:avLst/>
          </a:prstGeom>
          <a:noFill/>
        </p:spPr>
      </p:pic>
      <p:pic>
        <p:nvPicPr>
          <p:cNvPr id="10" name="Picture 5" descr="C:\Users\zvereva.er\Desktop\ТВТ\на выставк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1556792"/>
            <a:ext cx="3168352" cy="2304256"/>
          </a:xfrm>
          <a:prstGeom prst="rect">
            <a:avLst/>
          </a:prstGeom>
          <a:noFill/>
        </p:spPr>
      </p:pic>
      <p:pic>
        <p:nvPicPr>
          <p:cNvPr id="123905" name="Picture 1" descr="C:\Users\123\Downloads\_DSC226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3717032"/>
            <a:ext cx="2928958" cy="2592288"/>
          </a:xfrm>
          <a:prstGeom prst="rect">
            <a:avLst/>
          </a:prstGeom>
          <a:noFill/>
        </p:spPr>
      </p:pic>
      <p:pic>
        <p:nvPicPr>
          <p:cNvPr id="125953" name="Picture 1" descr="C:\Users\zvereva.er\Desktop\Буклет\фото минеев\IMG_213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19" y="1571613"/>
            <a:ext cx="3214711" cy="23574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/>
          <a:lstStyle/>
          <a:p>
            <a:r>
              <a:rPr lang="ru-RU" sz="24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Сотрудники и студенты кафедры ТВТ принимают активное участие в общественной, социальной и спортивной жизни </a:t>
            </a:r>
            <a:r>
              <a:rPr lang="ru-RU" sz="2400" dirty="0" err="1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энергоуниверситета</a:t>
            </a:r>
            <a:endParaRPr lang="ru-RU" sz="2400" dirty="0">
              <a:solidFill>
                <a:srgbClr val="0206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43" name="Picture 7" descr="C:\Users\zvereva.er\AppData\Local\Temp\SDC10280.JPG"/>
          <p:cNvPicPr>
            <a:picLocks noChangeAspect="1" noChangeArrowheads="1"/>
          </p:cNvPicPr>
          <p:nvPr/>
        </p:nvPicPr>
        <p:blipFill>
          <a:blip r:embed="rId3" cstate="print"/>
          <a:srcRect l="18182" t="8333" r="4546" b="11112"/>
          <a:stretch>
            <a:fillRect/>
          </a:stretch>
        </p:blipFill>
        <p:spPr bwMode="auto">
          <a:xfrm>
            <a:off x="5000628" y="3643314"/>
            <a:ext cx="3143272" cy="2681026"/>
          </a:xfrm>
          <a:prstGeom prst="rect">
            <a:avLst/>
          </a:prstGeom>
          <a:noFill/>
        </p:spPr>
      </p:pic>
      <p:pic>
        <p:nvPicPr>
          <p:cNvPr id="10" name="Picture 2" descr="D:\Эльвира\_DSC209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8511" t="3330" r="12766"/>
          <a:stretch>
            <a:fillRect/>
          </a:stretch>
        </p:blipFill>
        <p:spPr bwMode="auto">
          <a:xfrm>
            <a:off x="3071802" y="1500174"/>
            <a:ext cx="2928958" cy="2226758"/>
          </a:xfrm>
          <a:prstGeom prst="rect">
            <a:avLst/>
          </a:prstGeom>
          <a:noFill/>
        </p:spPr>
      </p:pic>
      <p:pic>
        <p:nvPicPr>
          <p:cNvPr id="11" name="Picture 2" descr="D:\Эльвира\DSC_42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143240" y="3571876"/>
            <a:ext cx="2143140" cy="2857520"/>
          </a:xfrm>
          <a:prstGeom prst="rect">
            <a:avLst/>
          </a:prstGeom>
          <a:noFill/>
        </p:spPr>
      </p:pic>
      <p:pic>
        <p:nvPicPr>
          <p:cNvPr id="123906" name="Picture 2" descr="D:\Эльвира\DSC_0757.JPG"/>
          <p:cNvPicPr>
            <a:picLocks noChangeAspect="1" noChangeArrowheads="1"/>
          </p:cNvPicPr>
          <p:nvPr/>
        </p:nvPicPr>
        <p:blipFill>
          <a:blip r:embed="rId6" cstate="print"/>
          <a:srcRect l="30233" t="5714" r="6976"/>
          <a:stretch>
            <a:fillRect/>
          </a:stretch>
        </p:blipFill>
        <p:spPr bwMode="auto">
          <a:xfrm>
            <a:off x="142844" y="3571876"/>
            <a:ext cx="3000428" cy="2857520"/>
          </a:xfrm>
          <a:prstGeom prst="rect">
            <a:avLst/>
          </a:prstGeom>
          <a:noFill/>
        </p:spPr>
      </p:pic>
      <p:pic>
        <p:nvPicPr>
          <p:cNvPr id="13" name="Picture 1" descr="C:\Users\zvereva.er\Desktop\фото на сайт  11.09.13\фото на сайт\IMG_03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1571612"/>
            <a:ext cx="2928958" cy="2116558"/>
          </a:xfrm>
          <a:prstGeom prst="rect">
            <a:avLst/>
          </a:prstGeom>
          <a:noFill/>
        </p:spPr>
      </p:pic>
      <p:pic>
        <p:nvPicPr>
          <p:cNvPr id="94211" name="Picture 3" descr="D:\Лучший преподаватель года 2015\_DSC0577.JPG"/>
          <p:cNvPicPr>
            <a:picLocks noChangeAspect="1" noChangeArrowheads="1"/>
          </p:cNvPicPr>
          <p:nvPr/>
        </p:nvPicPr>
        <p:blipFill>
          <a:blip r:embed="rId8" cstate="print"/>
          <a:srcRect l="13240" t="25387" r="50088" b="13151"/>
          <a:stretch>
            <a:fillRect/>
          </a:stretch>
        </p:blipFill>
        <p:spPr bwMode="auto">
          <a:xfrm>
            <a:off x="5715008" y="1500174"/>
            <a:ext cx="2428892" cy="228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Заголовок 1"/>
          <p:cNvSpPr>
            <a:spLocks noGrp="1"/>
          </p:cNvSpPr>
          <p:nvPr>
            <p:ph idx="1"/>
          </p:nvPr>
        </p:nvSpPr>
        <p:spPr>
          <a:xfrm>
            <a:off x="357188" y="2357438"/>
            <a:ext cx="8320087" cy="2357437"/>
          </a:xfrm>
        </p:spPr>
        <p:txBody>
          <a:bodyPr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Телефон: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тел/факс: 8(843) 519-42-53, 8(843) 519-42-54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tvt_kgeu@mail.ru</a:t>
            </a:r>
          </a:p>
          <a:p>
            <a:pPr algn="ctr"/>
            <a:r>
              <a:rPr lang="en-US" sz="2800" dirty="0" smtClean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www.laptevag.ru</a:t>
            </a:r>
            <a:endParaRPr lang="ru-RU" sz="2800" b="1" dirty="0" smtClean="0">
              <a:solidFill>
                <a:srgbClr val="0206AA"/>
              </a:solidFill>
              <a:latin typeface="Times New Roman" pitchFamily="18" charset="0"/>
            </a:endParaRPr>
          </a:p>
        </p:txBody>
      </p:sp>
      <p:sp>
        <p:nvSpPr>
          <p:cNvPr id="11269" name="Подзаголовок 6"/>
          <p:cNvSpPr>
            <a:spLocks/>
          </p:cNvSpPr>
          <p:nvPr/>
        </p:nvSpPr>
        <p:spPr bwMode="auto">
          <a:xfrm>
            <a:off x="571500" y="4929188"/>
            <a:ext cx="839311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400" dirty="0">
              <a:solidFill>
                <a:srgbClr val="0206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2143125" y="642938"/>
            <a:ext cx="6643688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ru-RU" sz="36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Кафедра </a:t>
            </a:r>
            <a:br>
              <a:rPr lang="ru-RU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«Технология воды и топлива»  (ТВТ) 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14" descr="C:\Users\zvereva.er\Desktop\Буклет\эмблема 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85794"/>
            <a:ext cx="1580226" cy="157163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Заголовок 1"/>
          <p:cNvSpPr>
            <a:spLocks noGrp="1"/>
          </p:cNvSpPr>
          <p:nvPr>
            <p:ph type="title"/>
          </p:nvPr>
        </p:nvSpPr>
        <p:spPr>
          <a:xfrm>
            <a:off x="285750" y="1500188"/>
            <a:ext cx="8362950" cy="4286250"/>
          </a:xfrm>
        </p:spPr>
        <p:txBody>
          <a:bodyPr/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кафедре ТВТ студенты изучают следующие дисциплины: «Технология воды»; «Технология топлива и энергетических масел»; «Теоретические основы химико-технологических процессов»; «Химико-технологические процессы, аппараты и режимы»; «Комплексная переработка высокоминерализованных вод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безреагентные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методы обработки воды»; «Переработка углеводородного топлива»; «Химический контроль топлива и масел»; «Физико-химические основы процессов горения топлив»; «Проектирование, наладка и эксплуатация химических цехов по очистке воды и водоподготовке»; «Водно-химические режимы теплоэнергетических установок»;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«Химический контроль теплоносителей»;«Системы химико-технологического мониторинга»;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«АСУ и САПР оборудования энергоустановок»; «Водно-химические режимы теплоэнергетических объектов и промышленных предприятий»; «Химический контроль процессов водоподготовки»; «Очистка сточных вод промышленных предприятий»; «Разработка и проектирование малоотходных комплексов в энергетике»; и др.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Прямоугольник 2"/>
          <p:cNvSpPr>
            <a:spLocks noChangeArrowheads="1"/>
          </p:cNvSpPr>
          <p:nvPr/>
        </p:nvSpPr>
        <p:spPr bwMode="auto">
          <a:xfrm>
            <a:off x="857250" y="571500"/>
            <a:ext cx="7429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>
                <a:solidFill>
                  <a:srgbClr val="0206AA"/>
                </a:solidFill>
                <a:latin typeface="Times New Roman" pitchFamily="18" charset="0"/>
                <a:cs typeface="Times New Roman" pitchFamily="18" charset="0"/>
              </a:rPr>
              <a:t>Учебно-методическое обеспечение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i="1" dirty="0"/>
              <a:t> </a:t>
            </a:r>
            <a:endParaRPr lang="ru-RU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Учебно-методические </a:t>
            </a:r>
            <a:r>
              <a:rPr lang="ru-RU" sz="36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пособия сотрудников кафедры ТВТ</a:t>
            </a:r>
            <a:r>
              <a:rPr lang="ru-RU" sz="36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206B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Теория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растворов [Текст] : конспект лекций / Л. А. Николаева. - Казань : КФ МЭИ, 1998. - 366 с. 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Определение хлоридов в природных и сточных водах [Текст] : лаб. работа / сост. Н. Д.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Чичирова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Т. А. Иевлева, Л. А. Николаева. - Казань : КЭИ, 1999. - 8 с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Определение содержания влаги в твердом топливе объемным методом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лаб. работа по курсу "Технология топлива и масел" / сост. Л. А. Николаева. - Казань : КГЭУ, 2001. - 6 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Определение энергии активации химического процесса методом трансформации кинетических кривых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лаб. работа / сост.: Л. А. Николаева. - Казань : КГЭУ, 2001. - 11 с.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Физико-химические методы анализа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учебное пособие / Л. А. Николаева. - Казань : КГЭУ, 2002. - 102 с. 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Очистка сточных вод промышленных предприятий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лаб. практикум / Н. К. 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Лаптедульче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- Казань : КГЭУ, 2003. - 26 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Лабораторный практикум по курсу "Технология топлива и энергетических масел"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метод. указания / Э.Р. Зверева. - Казань : КГЭУ, 2003. - 72 с. 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Метод кислотно-основного титрования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метод.указания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 практическим занятиям / сост. Л.А. Николаева, Л.Р. Хабибуллина. - Казань : КГЭУ, 2003. - 20 с.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Учебно-методические пособия сотрудников кафедры ТВТ</a:t>
            </a:r>
            <a:br>
              <a:rPr lang="ru-RU" sz="40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Методические указания к практическим занятиям по курсу: "Технология топлива и энергетических масел"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метод. указания / сост.: Э.Р. Зверева. - Казань: КГЭУ, 2004. - 60 с.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Технология твердого топлива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учебное пособие / Э.Р.Зверева. - Казань : КГЭУ, 2004. - 147 с. 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Устройство и расчет промышленных градирен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/ А. Г. Лаптев, И. А.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Ведьгаева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- Казань : КГЭУ, 2004. - 180 с. 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Зверева Э.Р. Методические указания к практическим занятиям по курсу "Технология топлива и энергетических масел". Казань: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КГЭУ, 2004г. 130 с.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Аналитическая химия промышленных сточных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вод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учебно-метод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пособие по курсу "Химический контроль воды промышленных предприятий" /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Н.К.Лаптедульче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- Казань : КГЭУ, 2004. - 128 с. 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Технология воды и топлива на ТЭС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метод. указания к выполнению дипломных проектов / сост.: Л.А. Николаева, Н.Д.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Мазуренко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- Казань : КГЭУ, 2004. - 75 с.</a:t>
            </a:r>
          </a:p>
          <a:p>
            <a:endParaRPr lang="ru-RU" sz="1600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Учебно-методические пособия сотрудников кафедры ТВ</a:t>
            </a:r>
            <a:r>
              <a:rPr lang="ru-RU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60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Промышленная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экология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метод. указания к курсовому проектированию / сост. Е.О. 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Шинкевич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- Казань : КГЭУ, 2004. - 59 с. 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Лабораторные работы №1, 2, 3 по курсу: "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Безреагентные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методы очистки сточных вод и комплексная переработка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высокоминерализированных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вод" [Текст] 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метод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указания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сост. Н.Д.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Мазуренко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М.Н. Котляр. - Казань : КГЭУ, 2004. - 21 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Безреагентные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методы очистки сточных вод и комплексная переработка высокоминерализованных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вод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учебное пособие / М.Н. Котляр, Н.Д.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Мазуренко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- Казань : КГЭУ, 2005. - 88 с.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Комплексные задачи для студентов специальности 100600 "Технология воды и топлива на тепловых электрических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станциях«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сборник задач / Л.А. Николаева, Н.С. Орлова. - Казань : КГЭУ, 2005. - 67 с.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Разделение жидких и газовых гомогенных смесей в тарельчатых и насадочных аппаратах (устройство и расчет)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учебное пособие / А.Г. Лаптев, Н.Г. Минеев. - Казань : КГЭУ, 2005. - 200 с.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Обзор альтернативных источников энергии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учебное пособие по курсу "Технология топлива и энергетических масел" / Э.Р.Зверева. - Казань : КГЭУ, 2005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.-100 с.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>Учебно-методические пособия сотрудников кафедры ТВТ</a:t>
            </a:r>
            <a:r>
              <a:rPr lang="ru-RU" sz="40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0206B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Технология термической переработки твердого топлива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учебное пособие / А. Г. Лаптев, Э. Р. Зверева. - Казань : КГЭУ, 2006. - 144 с.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Водно-химические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режимы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ТЭУ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учебное пособие / Л.А. Николаева, М.Н. Котляр. - Казань : КГЭУ, 2006. - 139 с. 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Теоретические основы и расчет аппаратов разделения гомогенных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смесей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учебное пособие по курсам "Химико-технологические процессы, аппараты и режимы.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Тепломассообменное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оборудование предприятий" / А. Г. Лаптев, А. М.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Конахин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Н. Г. Минеев. - Казань: КГЭУ, 2007. - 425 с. 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Расчет насадочного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декарбонизатора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на ТЭС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метод.указания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 выполнению расчетного задания / сост.: А.Г.Лаптев, И.А.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Ведьгаева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- Казань : КГЭУ, 2007. - 18 с. 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Расчет основных сооружений для очистки сточных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вод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метод. указания к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практ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занятиям / сост.: Н.К. 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Лаптедульче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Е.С. Сергеева. - Казань : КГЭУ, 2007. - 40 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AutoCAD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2000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лаб. практикум по курсу "Автоматизированные системы управления и системы автоматизированного проектирования оборудования энергоустановок" / сост.: И.А. 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Ведьгаева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- Казань : КГЭУ, 2007. - 73 с. 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2542</TotalTime>
  <Words>2524</Words>
  <Application>Microsoft Office PowerPoint</Application>
  <PresentationFormat>Экран (4:3)</PresentationFormat>
  <Paragraphs>340</Paragraphs>
  <Slides>45</Slides>
  <Notes>30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48" baseType="lpstr">
      <vt:lpstr>Тема Office</vt:lpstr>
      <vt:lpstr>Рисунок Microsoft</vt:lpstr>
      <vt:lpstr>CorelDRAW</vt:lpstr>
      <vt:lpstr> Кафедра  «Технология воды и топлива»  (ТВТ) </vt:lpstr>
      <vt:lpstr> На очном отделении (срок обучения 4 года) бакалавров по направлению 13.03.01 «Теплоэнергетика и теплотехника», по профилям подготовки: - «Технология воды и топлива на тепловых и атомных электрических станциях»; На заочном отделении (срок обучения 4,5 года) по направлению 13.03.01 «Теплоэнергетика и теплотехника», по профилю подготовки: - «Технология воды и топлива на тепловых и атомных электрических станциях».   </vt:lpstr>
      <vt:lpstr>     После окончания бакалавриата все желающие могут продолжить образование в магистратуре кафедры  по направлению 13.04.01 «Теплоэнергетика и теплотехника», по профилям подготовки (срок обучения 2 года): - «Ресурсо- и энергосберегающие технологии воды и топлива в энергетике». </vt:lpstr>
      <vt:lpstr>        В процессе обучения студенты получают знания основ химико-технологических процессов, аппаратурного оформления подготовки воды и топлива на ТЭС, а также очистки сточных вод различных промпредприятий.           Бакалавр по направлению 13.03.01 «Теплоэнергетика и теплотехника» подготовлен к решению следующих профессиональных задач:         -  производственно-технологическая (решение проблем энерго- и ресурсосбережения; разработка, эксплуатация, контроль работы водоподготовительных установок и очистных сооружений; модернизация технологических процессов и оборудования; повышение эффективности работы за счет обобщения и систематизации эксплуатационных данных);        - организационно-управленческая (осуществление экспертизы технической документации, надзора и контроля за состоянием технологического оборудования, надзор за соблюдением установленных требований, действующих норм, правил и стандартов);        - научно-исследовательская (участие в разработке новых экологически безопасных методов водоподготовки и рационального использования водных ресурсов, сокращения объемов прямоточного и разработке систем замкнутого водопользования; повышения эффективности сжигания топлив).</vt:lpstr>
      <vt:lpstr> На кафедре ТВТ студенты изучают следующие дисциплины: «Технология воды»; «Технология топлива и энергетических масел»; «Теоретические основы химико-технологических процессов»; «Химико-технологические процессы, аппараты и режимы»; «Комплексная переработка высокоминерализованных вод и безреагентные методы обработки воды»; «Переработка углеводородного топлива»; «Химический контроль топлива и масел»; «Физико-химические основы процессов горения топлив»; «Проектирование, наладка и эксплуатация химических цехов по очистке воды и водоподготовке»; «Водно-химические режимы теплоэнергетических установок»; «Химический контроль теплоносителей»;«Системы химико-технологического мониторинга»; «АСУ и САПР оборудования энергоустановок»; «Водно-химические режимы теплоэнергетических объектов и промышленных предприятий»; «Химический контроль процессов водоподготовки»; «Очистка сточных вод промышленных предприятий»; «Разработка и проектирование малоотходных комплексов в энергетике»; и др.    </vt:lpstr>
      <vt:lpstr>Учебно-методические пособия сотрудников кафедры ТВТ </vt:lpstr>
      <vt:lpstr>Учебно-методические пособия сотрудников кафедры ТВТ </vt:lpstr>
      <vt:lpstr>Учебно-методические пособия сотрудников кафедры ТВТ </vt:lpstr>
      <vt:lpstr>Учебно-методические пособия сотрудников кафедры ТВТ </vt:lpstr>
      <vt:lpstr>Учебно-методические пособия сотрудников кафедры ТВТ </vt:lpstr>
      <vt:lpstr>Учебно-методические пособия сотрудников кафедры ТВТ </vt:lpstr>
      <vt:lpstr>Учебно-методические пособия сотрудников кафедры ТВТ </vt:lpstr>
      <vt:lpstr>Научно-исследовательская работа</vt:lpstr>
      <vt:lpstr> </vt:lpstr>
      <vt:lpstr>Научно-исследовательская работа</vt:lpstr>
      <vt:lpstr>Научно-исследовательская работа </vt:lpstr>
      <vt:lpstr>Основные научные публикации сотрудников кафедры ТВТ (монографии) </vt:lpstr>
      <vt:lpstr> Основные научные публикации сотрудников кафедры ТВТ (монографии) </vt:lpstr>
      <vt:lpstr> Основные научные публикации сотрудников кафедры ТВТ (монографии) </vt:lpstr>
      <vt:lpstr>Основные научные публикации сотрудников кафедры ТВТ (монографии) </vt:lpstr>
      <vt:lpstr>Защиты диссертаций</vt:lpstr>
      <vt:lpstr>Защиты диссертаций</vt:lpstr>
      <vt:lpstr>Научно-производственные связи кафедры ТВТ </vt:lpstr>
      <vt:lpstr>Научно-производственные связи кафедры ТВТ</vt:lpstr>
      <vt:lpstr>Научно-производственные связи кафедры ТВТ</vt:lpstr>
      <vt:lpstr>Научно-производственные связи кафедры ТВТ</vt:lpstr>
      <vt:lpstr>Диссертационный совет Д212.082.02 при ФГБОУ ВО Казанский государственный энергетический университет»</vt:lpstr>
      <vt:lpstr>         </vt:lpstr>
      <vt:lpstr>Техническая база кафедры ТВТ </vt:lpstr>
      <vt:lpstr>История кафедры ТВТ </vt:lpstr>
      <vt:lpstr>История кафедры ТВТ </vt:lpstr>
      <vt:lpstr>Первый выпуск кафедры ТВТ</vt:lpstr>
      <vt:lpstr>Профессорско-преподавательский состав кафедры ТВТ</vt:lpstr>
      <vt:lpstr>Учебно-вспомогательный состав кафедры ТВТ</vt:lpstr>
      <vt:lpstr>Состав кафедры ТВТ </vt:lpstr>
      <vt:lpstr>Состав кафедры ТВТ</vt:lpstr>
      <vt:lpstr>Практика студентов</vt:lpstr>
      <vt:lpstr>Олимпиада кафедры ТВТ</vt:lpstr>
      <vt:lpstr>Участие в конференциях</vt:lpstr>
      <vt:lpstr>Выпускники кафедры являются высококвалифицированными специалистами в области водоподготовки и очистки сточных вод, химического контроля воды промышленных предприятий и природных вод, а также в области технологии топлив и энергетических масел.  Они работают ведущими специалистами, начальниками лаборатории, инженерами, технологами в химических цехах энергетических предприятий Татарстана и на других предприятиях нефтегазохимического и топливно-энергетического комплекса РФ. Специалисты в области технологии и контроля воды и топлива  востребованы практически на всех промышленных предприятиях Российской Федерации и Республики Татарстан.   </vt:lpstr>
      <vt:lpstr>Защиты дипломных работ и проектов</vt:lpstr>
      <vt:lpstr>Выпускники кафедры ТВТ</vt:lpstr>
      <vt:lpstr>Сотрудники и студенты кафедры ТВТ принимают активное участие в общественной, социальной и спортивной жизни энергоуниверситета</vt:lpstr>
      <vt:lpstr>Сотрудники и студенты кафедры ТВТ принимают активное участие в общественной, социальной и спортивной жизни энергоуниверситета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Институт теплоэнергетики              Кафедра «Технология воды и топлива на ТЭС и АЭС»  (ТВТ)</dc:title>
  <dc:creator>Зверева Эльвира Рафиковна</dc:creator>
  <cp:lastModifiedBy>Зверева Эльвира Рафиковна</cp:lastModifiedBy>
  <cp:revision>89</cp:revision>
  <dcterms:modified xsi:type="dcterms:W3CDTF">2016-10-20T07:31:00Z</dcterms:modified>
</cp:coreProperties>
</file>