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4" r:id="rId4"/>
    <p:sldId id="260" r:id="rId5"/>
    <p:sldId id="269" r:id="rId6"/>
    <p:sldId id="267" r:id="rId7"/>
    <p:sldId id="261" r:id="rId8"/>
    <p:sldId id="262" r:id="rId9"/>
    <p:sldId id="263" r:id="rId10"/>
    <p:sldId id="27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A3F"/>
    <a:srgbClr val="E1E4E8"/>
    <a:srgbClr val="001B71"/>
    <a:srgbClr val="EA0029"/>
    <a:srgbClr val="A2A2A2"/>
    <a:srgbClr val="EA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E362-22DE-499F-93C8-FA5D44742543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1701-D46A-4D61-AE36-72633FA32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3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7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9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6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5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2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5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4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E2D0-FF48-424E-85F8-A00DFF77910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4C98-CD01-4B00-A043-DD29B7339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2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gif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" y="0"/>
            <a:ext cx="1217984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" y="597246"/>
            <a:ext cx="4501905" cy="88697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623888" y="236945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развития на 2021-2030 гг.</a:t>
            </a:r>
          </a:p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(проект)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623888" y="5518676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Эдвард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Юнусович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Абдуллазянов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ректор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23888" y="6188338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10.09.2021</a:t>
            </a:r>
          </a:p>
        </p:txBody>
      </p:sp>
      <p:pic>
        <p:nvPicPr>
          <p:cNvPr id="16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040" y="173255"/>
            <a:ext cx="1091894" cy="10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0630" y="1182286"/>
            <a:ext cx="212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Казанский государственный</a:t>
            </a:r>
          </a:p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энергетический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421049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5" y="163470"/>
            <a:ext cx="2136849" cy="421004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999931" y="7002"/>
            <a:ext cx="9605364" cy="1271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проект: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центра развития «зеленых» технологий генерации электроэнергии на базе ВИЭ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75780"/>
              </p:ext>
            </p:extLst>
          </p:nvPr>
        </p:nvGraphicFramePr>
        <p:xfrm>
          <a:off x="296441" y="2104786"/>
          <a:ext cx="11646568" cy="465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534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  <a:gridCol w="3723034">
                  <a:extLst>
                    <a:ext uri="{9D8B030D-6E8A-4147-A177-3AD203B41FA5}">
                      <a16:colId xmlns:a16="http://schemas.microsoft.com/office/drawing/2014/main" xmlns="" val="3259242657"/>
                    </a:ext>
                  </a:extLst>
                </a:gridCol>
              </a:tblGrid>
              <a:tr h="33250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Ожидаемые результаты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Партнёры (консорциумы)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9625096"/>
                  </a:ext>
                </a:extLst>
              </a:tr>
              <a:tr h="42893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ОП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бакалавриата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магистратуры – 2024 г.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Научный центр исследования перспективных технологий генерации и использования электроэнергии из ВИЭ – 2023 г.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Полигон для отработки и внедрения технологий комбинированной выработки электрической энергии на основе ВИЭ и их интеграции в существующие энергосистемы – 2025 г.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Новая методика определения оптимальных площадок для размещения ВЭС, СЭС и ГЭС, расчета их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энергопотенциала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и оптимизации их функционирования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–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2024 г.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Новая методика оценки  влияния объектов генерации на базе ВИЭ на экологические аспекты их производства, использования и утилизации, и на их вклад в снижение выбросов в атмосферу парниковых газов: метана и диоксида углерода – 2024 г.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Применение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полученных РИД при строительстве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4 ВЭС мощностью от 60 до 210 МВТ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и 3 СЭС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мощностью до 15 МВТ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2026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г.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«Татнефть»; 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Энел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Россия»; 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Фортум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 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Сибур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Восточно-Казахстанский гос. тех. университет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Ульяновский гос. тех. университет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СпПУ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им. Петра Великого; 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КНИТУ</a:t>
                      </a:r>
                    </a:p>
                    <a:p>
                      <a:endParaRPr lang="ru-RU" sz="1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954E326-4218-4941-837F-72F361AFA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44171"/>
              </p:ext>
            </p:extLst>
          </p:nvPr>
        </p:nvGraphicFramePr>
        <p:xfrm>
          <a:off x="214525" y="1554627"/>
          <a:ext cx="12144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55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</a:tblGrid>
              <a:tr h="210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Цель</a:t>
                      </a:r>
                      <a:r>
                        <a:rPr lang="ru-RU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Научно-техническое и кадровое и обеспечение развития электростанций </a:t>
                      </a:r>
                      <a:b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 основе возобновляемых источников энергии (ВИЭ)</a:t>
                      </a:r>
                      <a:endParaRPr lang="ru-RU" sz="1400" b="0" i="1" u="none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83275" y="754617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13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7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geu.ru/News/GetImage/9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502956">
            <a:off x="86526" y="834893"/>
            <a:ext cx="717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Движение вперед!</a:t>
            </a:r>
          </a:p>
        </p:txBody>
      </p:sp>
    </p:spTree>
    <p:extLst>
      <p:ext uri="{BB962C8B-B14F-4D97-AF65-F5344CB8AC3E}">
        <p14:creationId xmlns:p14="http://schemas.microsoft.com/office/powerpoint/2010/main" val="13735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813530" y="3077341"/>
            <a:ext cx="8612287" cy="818634"/>
          </a:xfrm>
          <a:prstGeom prst="homePlate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87515" y="1623893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Доля магистратуры</a:t>
            </a:r>
          </a:p>
          <a:p>
            <a:pPr algn="ctr"/>
            <a:r>
              <a:rPr lang="ru-RU" sz="1400" b="1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9,3%</a:t>
            </a:r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→</a:t>
            </a:r>
            <a:r>
              <a:rPr lang="ru-RU" sz="1400" b="1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16,8%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2318" y="5677915"/>
            <a:ext cx="17043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НИОКР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 НПР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69,36→457,8</a:t>
            </a:r>
            <a:endParaRPr lang="en-US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2487869" y="2142565"/>
            <a:ext cx="99321" cy="803342"/>
            <a:chOff x="2209801" y="1828800"/>
            <a:chExt cx="76200" cy="909637"/>
          </a:xfrm>
        </p:grpSpPr>
        <p:cxnSp>
          <p:nvCxnSpPr>
            <p:cNvPr id="39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376891" y="1437722"/>
            <a:ext cx="2311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Контингент </a:t>
            </a:r>
          </a:p>
          <a:p>
            <a:pPr algn="ctr"/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обучающихся (очно) </a:t>
            </a:r>
            <a:r>
              <a:rPr lang="ru-RU" sz="1400" b="1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3930→4535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61116" y="487490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Объемы НИОКР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36845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→</a:t>
            </a:r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182691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30124" y="1433749"/>
            <a:ext cx="2348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Обучающиеся из других регионов</a:t>
            </a:r>
          </a:p>
          <a:p>
            <a:pPr algn="ctr"/>
            <a:r>
              <a:rPr lang="ru-RU" sz="1400" b="1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27,7%→35%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21333" y="84369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ОП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69</a:t>
            </a:r>
            <a:r>
              <a:rPr lang="ru-RU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→</a:t>
            </a: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14653" y="5672739"/>
            <a:ext cx="212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Цитирования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1078→6055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 62"/>
          <p:cNvGrpSpPr/>
          <p:nvPr/>
        </p:nvGrpSpPr>
        <p:grpSpPr>
          <a:xfrm>
            <a:off x="6516975" y="1372858"/>
            <a:ext cx="69643" cy="1586540"/>
            <a:chOff x="2209801" y="1828800"/>
            <a:chExt cx="76200" cy="909637"/>
          </a:xfrm>
        </p:grpSpPr>
        <p:cxnSp>
          <p:nvCxnSpPr>
            <p:cNvPr id="64" name="Straight Connector 63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8040162" y="2156551"/>
            <a:ext cx="97596" cy="814595"/>
            <a:chOff x="2209801" y="1828800"/>
            <a:chExt cx="76200" cy="909637"/>
          </a:xfrm>
        </p:grpSpPr>
        <p:cxnSp>
          <p:nvCxnSpPr>
            <p:cNvPr id="67" name="Straight Connector 66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8"/>
          <p:cNvGrpSpPr/>
          <p:nvPr/>
        </p:nvGrpSpPr>
        <p:grpSpPr>
          <a:xfrm>
            <a:off x="9484910" y="1300577"/>
            <a:ext cx="79305" cy="1681652"/>
            <a:chOff x="2209801" y="1828800"/>
            <a:chExt cx="76200" cy="909637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82"/>
          <p:cNvGrpSpPr/>
          <p:nvPr/>
        </p:nvGrpSpPr>
        <p:grpSpPr>
          <a:xfrm>
            <a:off x="2487869" y="4019253"/>
            <a:ext cx="89863" cy="791310"/>
            <a:chOff x="4114800" y="3733800"/>
            <a:chExt cx="76200" cy="914400"/>
          </a:xfrm>
        </p:grpSpPr>
        <p:cxnSp>
          <p:nvCxnSpPr>
            <p:cNvPr id="81" name="Straight Connector 80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5"/>
          <p:cNvGrpSpPr/>
          <p:nvPr/>
        </p:nvGrpSpPr>
        <p:grpSpPr>
          <a:xfrm>
            <a:off x="3808367" y="4013918"/>
            <a:ext cx="87289" cy="1546590"/>
            <a:chOff x="4114800" y="3733800"/>
            <a:chExt cx="76200" cy="914400"/>
          </a:xfrm>
        </p:grpSpPr>
        <p:cxnSp>
          <p:nvCxnSpPr>
            <p:cNvPr id="87" name="Straight Connector 86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8"/>
          <p:cNvGrpSpPr/>
          <p:nvPr/>
        </p:nvGrpSpPr>
        <p:grpSpPr>
          <a:xfrm>
            <a:off x="5126292" y="4150322"/>
            <a:ext cx="78881" cy="778884"/>
            <a:chOff x="4114800" y="3733800"/>
            <a:chExt cx="76200" cy="914400"/>
          </a:xfrm>
        </p:grpSpPr>
        <p:cxnSp>
          <p:nvCxnSpPr>
            <p:cNvPr id="90" name="Straight Connector 89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Заголовок 6"/>
          <p:cNvSpPr txBox="1">
            <a:spLocks/>
          </p:cNvSpPr>
          <p:nvPr/>
        </p:nvSpPr>
        <p:spPr>
          <a:xfrm>
            <a:off x="2312889" y="175119"/>
            <a:ext cx="6899139" cy="5210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Основные заделы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и достижения</a:t>
            </a:r>
          </a:p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5142402" y="2092907"/>
            <a:ext cx="80969" cy="741075"/>
            <a:chOff x="2209801" y="1828800"/>
            <a:chExt cx="76200" cy="909637"/>
          </a:xfrm>
        </p:grpSpPr>
        <p:cxnSp>
          <p:nvCxnSpPr>
            <p:cNvPr id="69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88"/>
          <p:cNvGrpSpPr/>
          <p:nvPr/>
        </p:nvGrpSpPr>
        <p:grpSpPr>
          <a:xfrm>
            <a:off x="6486173" y="4056843"/>
            <a:ext cx="77049" cy="1553517"/>
            <a:chOff x="4114800" y="3733800"/>
            <a:chExt cx="76200" cy="914400"/>
          </a:xfrm>
        </p:grpSpPr>
        <p:cxnSp>
          <p:nvCxnSpPr>
            <p:cNvPr id="74" name="Straight Connector 89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90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094486" y="4892057"/>
            <a:ext cx="192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Scopus 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en-US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WoS</a:t>
            </a:r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400→2599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04093" y="839735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Средний бал ЕГЭ</a:t>
            </a:r>
          </a:p>
          <a:p>
            <a:pPr algn="ctr"/>
            <a:r>
              <a:rPr lang="ru-RU" sz="1400" b="1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63,8→72,1</a:t>
            </a:r>
            <a:r>
              <a:rPr lang="ru-RU" sz="1400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" y="320805"/>
            <a:ext cx="2293396" cy="45184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37394" y="2857936"/>
            <a:ext cx="1350347" cy="1269181"/>
          </a:xfrm>
          <a:prstGeom prst="ellipse">
            <a:avLst/>
          </a:prstGeom>
          <a:solidFill>
            <a:srgbClr val="EA0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27"/>
          <p:cNvGrpSpPr/>
          <p:nvPr/>
        </p:nvGrpSpPr>
        <p:grpSpPr>
          <a:xfrm>
            <a:off x="277209" y="967853"/>
            <a:ext cx="1461810" cy="3106137"/>
            <a:chOff x="597761" y="2360426"/>
            <a:chExt cx="1962692" cy="4739849"/>
          </a:xfrm>
        </p:grpSpPr>
        <p:sp>
          <p:nvSpPr>
            <p:cNvPr id="23" name="Oval 22"/>
            <p:cNvSpPr/>
            <p:nvPr/>
          </p:nvSpPr>
          <p:spPr>
            <a:xfrm>
              <a:off x="597761" y="2360426"/>
              <a:ext cx="1066799" cy="761999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b="1"/>
            </a:p>
          </p:txBody>
        </p:sp>
        <p:sp>
          <p:nvSpPr>
            <p:cNvPr id="27" name="Oval 26"/>
            <p:cNvSpPr/>
            <p:nvPr/>
          </p:nvSpPr>
          <p:spPr>
            <a:xfrm>
              <a:off x="932175" y="5334743"/>
              <a:ext cx="1628278" cy="17655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ru-RU" sz="2400" b="1" dirty="0"/>
                <a:t>2010</a:t>
              </a:r>
              <a:endParaRPr lang="en-US" sz="2400" b="1" dirty="0"/>
            </a:p>
          </p:txBody>
        </p:sp>
      </p:grpSp>
      <p:sp>
        <p:nvSpPr>
          <p:cNvPr id="84" name="Oval 22"/>
          <p:cNvSpPr/>
          <p:nvPr/>
        </p:nvSpPr>
        <p:spPr>
          <a:xfrm>
            <a:off x="722191" y="2959398"/>
            <a:ext cx="821784" cy="53312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600" b="1"/>
          </a:p>
        </p:txBody>
      </p:sp>
      <p:sp>
        <p:nvSpPr>
          <p:cNvPr id="92" name="Овал 91"/>
          <p:cNvSpPr/>
          <p:nvPr/>
        </p:nvSpPr>
        <p:spPr>
          <a:xfrm>
            <a:off x="10425817" y="2752557"/>
            <a:ext cx="1369506" cy="1321433"/>
          </a:xfrm>
          <a:prstGeom prst="ellipse">
            <a:avLst/>
          </a:prstGeom>
          <a:solidFill>
            <a:srgbClr val="EA0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Group 27"/>
          <p:cNvGrpSpPr/>
          <p:nvPr/>
        </p:nvGrpSpPr>
        <p:grpSpPr>
          <a:xfrm>
            <a:off x="10104194" y="839735"/>
            <a:ext cx="1620238" cy="3160877"/>
            <a:chOff x="597761" y="2360426"/>
            <a:chExt cx="2243250" cy="4638488"/>
          </a:xfrm>
        </p:grpSpPr>
        <p:sp>
          <p:nvSpPr>
            <p:cNvPr id="94" name="Oval 22"/>
            <p:cNvSpPr/>
            <p:nvPr/>
          </p:nvSpPr>
          <p:spPr>
            <a:xfrm>
              <a:off x="597761" y="2360426"/>
              <a:ext cx="1066799" cy="761999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5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b="1"/>
            </a:p>
          </p:txBody>
        </p:sp>
        <p:sp>
          <p:nvSpPr>
            <p:cNvPr id="95" name="Oval 26"/>
            <p:cNvSpPr/>
            <p:nvPr/>
          </p:nvSpPr>
          <p:spPr>
            <a:xfrm>
              <a:off x="1149158" y="5252231"/>
              <a:ext cx="1691853" cy="174668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ru-RU" sz="2400" b="1" dirty="0"/>
                <a:t>2020</a:t>
              </a:r>
              <a:endParaRPr lang="en-US" sz="2400" b="1" dirty="0"/>
            </a:p>
          </p:txBody>
        </p:sp>
      </p:grpSp>
      <p:sp>
        <p:nvSpPr>
          <p:cNvPr id="96" name="Oval 22"/>
          <p:cNvSpPr/>
          <p:nvPr/>
        </p:nvSpPr>
        <p:spPr>
          <a:xfrm>
            <a:off x="10704192" y="2851569"/>
            <a:ext cx="821784" cy="533129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600" b="1"/>
          </a:p>
        </p:txBody>
      </p:sp>
      <p:sp>
        <p:nvSpPr>
          <p:cNvPr id="83" name="Oval 7"/>
          <p:cNvSpPr/>
          <p:nvPr/>
        </p:nvSpPr>
        <p:spPr>
          <a:xfrm>
            <a:off x="3530183" y="3210990"/>
            <a:ext cx="603543" cy="613976"/>
          </a:xfrm>
          <a:prstGeom prst="ellipse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6" name="Oval 7"/>
          <p:cNvSpPr/>
          <p:nvPr/>
        </p:nvSpPr>
        <p:spPr>
          <a:xfrm>
            <a:off x="4890341" y="3203721"/>
            <a:ext cx="603543" cy="613976"/>
          </a:xfrm>
          <a:prstGeom prst="ellipse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AutoShape 2" descr="https://kgeu.ru/News/GetImage/973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Oval 7"/>
          <p:cNvSpPr/>
          <p:nvPr/>
        </p:nvSpPr>
        <p:spPr>
          <a:xfrm>
            <a:off x="6245522" y="3201592"/>
            <a:ext cx="603543" cy="613976"/>
          </a:xfrm>
          <a:prstGeom prst="ellipse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9" name="Oval 7"/>
          <p:cNvSpPr/>
          <p:nvPr/>
        </p:nvSpPr>
        <p:spPr>
          <a:xfrm>
            <a:off x="7721269" y="3205562"/>
            <a:ext cx="603543" cy="613976"/>
          </a:xfrm>
          <a:prstGeom prst="ellipse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0" name="Oval 7"/>
          <p:cNvSpPr/>
          <p:nvPr/>
        </p:nvSpPr>
        <p:spPr>
          <a:xfrm>
            <a:off x="9207633" y="3176436"/>
            <a:ext cx="603543" cy="613976"/>
          </a:xfrm>
          <a:prstGeom prst="ellipse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9" name="Oval 10"/>
          <p:cNvSpPr/>
          <p:nvPr/>
        </p:nvSpPr>
        <p:spPr>
          <a:xfrm>
            <a:off x="3704986" y="3203721"/>
            <a:ext cx="313038" cy="18097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0"/>
          <p:cNvSpPr/>
          <p:nvPr/>
        </p:nvSpPr>
        <p:spPr>
          <a:xfrm>
            <a:off x="5053001" y="3203721"/>
            <a:ext cx="313038" cy="180977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5"/>
          <p:cNvSpPr/>
          <p:nvPr/>
        </p:nvSpPr>
        <p:spPr>
          <a:xfrm>
            <a:off x="6404947" y="3214257"/>
            <a:ext cx="318770" cy="24303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9"/>
          <p:cNvSpPr/>
          <p:nvPr/>
        </p:nvSpPr>
        <p:spPr>
          <a:xfrm>
            <a:off x="7868378" y="3214257"/>
            <a:ext cx="318770" cy="24303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21"/>
          <p:cNvSpPr/>
          <p:nvPr/>
        </p:nvSpPr>
        <p:spPr>
          <a:xfrm>
            <a:off x="9335478" y="3172691"/>
            <a:ext cx="318770" cy="24303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7"/>
          <p:cNvSpPr/>
          <p:nvPr/>
        </p:nvSpPr>
        <p:spPr>
          <a:xfrm>
            <a:off x="2227339" y="3195259"/>
            <a:ext cx="603543" cy="613976"/>
          </a:xfrm>
          <a:prstGeom prst="ellipse">
            <a:avLst/>
          </a:prstGeom>
          <a:solidFill>
            <a:srgbClr val="001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Oval 8"/>
          <p:cNvSpPr/>
          <p:nvPr/>
        </p:nvSpPr>
        <p:spPr>
          <a:xfrm>
            <a:off x="2332659" y="3205786"/>
            <a:ext cx="366480" cy="24303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3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61"/>
          <p:cNvGrpSpPr/>
          <p:nvPr/>
        </p:nvGrpSpPr>
        <p:grpSpPr>
          <a:xfrm>
            <a:off x="3808367" y="1444687"/>
            <a:ext cx="86107" cy="1514711"/>
            <a:chOff x="2209801" y="1828800"/>
            <a:chExt cx="76200" cy="909637"/>
          </a:xfrm>
        </p:grpSpPr>
        <p:cxnSp>
          <p:nvCxnSpPr>
            <p:cNvPr id="112" name="Straight Connector 38"/>
            <p:cNvCxnSpPr/>
            <p:nvPr/>
          </p:nvCxnSpPr>
          <p:spPr>
            <a:xfrm rot="5400000" flipH="1" flipV="1">
              <a:off x="1833560" y="22479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39"/>
            <p:cNvSpPr/>
            <p:nvPr/>
          </p:nvSpPr>
          <p:spPr>
            <a:xfrm rot="16200000">
              <a:off x="2209801" y="2662237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75006" y="848340"/>
            <a:ext cx="254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Иностранные студенты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3,8%→4,7%</a:t>
            </a:r>
          </a:p>
        </p:txBody>
      </p:sp>
      <p:grpSp>
        <p:nvGrpSpPr>
          <p:cNvPr id="114" name="Group 88"/>
          <p:cNvGrpSpPr/>
          <p:nvPr/>
        </p:nvGrpSpPr>
        <p:grpSpPr>
          <a:xfrm>
            <a:off x="9486385" y="3986666"/>
            <a:ext cx="77830" cy="1623694"/>
            <a:chOff x="4114800" y="3733800"/>
            <a:chExt cx="76200" cy="914400"/>
          </a:xfrm>
        </p:grpSpPr>
        <p:cxnSp>
          <p:nvCxnSpPr>
            <p:cNvPr id="115" name="Straight Connector 89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90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21333" y="5689660"/>
            <a:ext cx="1618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РИД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57→1450</a:t>
            </a:r>
          </a:p>
        </p:txBody>
      </p:sp>
      <p:grpSp>
        <p:nvGrpSpPr>
          <p:cNvPr id="117" name="Group 88"/>
          <p:cNvGrpSpPr/>
          <p:nvPr/>
        </p:nvGrpSpPr>
        <p:grpSpPr>
          <a:xfrm>
            <a:off x="8002330" y="4039450"/>
            <a:ext cx="45719" cy="835452"/>
            <a:chOff x="4114800" y="3733800"/>
            <a:chExt cx="76200" cy="914400"/>
          </a:xfrm>
        </p:grpSpPr>
        <p:cxnSp>
          <p:nvCxnSpPr>
            <p:cNvPr id="118" name="Straight Connector 89"/>
            <p:cNvCxnSpPr/>
            <p:nvPr/>
          </p:nvCxnSpPr>
          <p:spPr>
            <a:xfrm rot="5400000" flipH="1" flipV="1">
              <a:off x="3738559" y="4229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90"/>
            <p:cNvSpPr/>
            <p:nvPr/>
          </p:nvSpPr>
          <p:spPr>
            <a:xfrm rot="16200000">
              <a:off x="4114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7080029" y="4874902"/>
            <a:ext cx="2127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Лицензионные соглашения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более 7 млн </a:t>
            </a:r>
            <a:r>
              <a:rPr lang="ru-RU" sz="14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руб</a:t>
            </a:r>
            <a:endParaRPr lang="en-US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283275" y="781226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122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5462730-606E-2240-9892-9236842701D6}"/>
              </a:ext>
            </a:extLst>
          </p:cNvPr>
          <p:cNvSpPr txBox="1"/>
          <p:nvPr/>
        </p:nvSpPr>
        <p:spPr>
          <a:xfrm>
            <a:off x="3805687" y="2771561"/>
            <a:ext cx="277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5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б р а з о в а н и е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65161F3-5F45-B842-99F7-3E88972858E7}"/>
              </a:ext>
            </a:extLst>
          </p:cNvPr>
          <p:cNvSpPr txBox="1"/>
          <p:nvPr/>
        </p:nvSpPr>
        <p:spPr>
          <a:xfrm>
            <a:off x="3996754" y="3850949"/>
            <a:ext cx="250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kern="5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 а у к а</a:t>
            </a:r>
          </a:p>
        </p:txBody>
      </p:sp>
    </p:spTree>
    <p:extLst>
      <p:ext uri="{BB962C8B-B14F-4D97-AF65-F5344CB8AC3E}">
        <p14:creationId xmlns:p14="http://schemas.microsoft.com/office/powerpoint/2010/main" val="15917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 descr="C:\Users\user\Desktop\ректор\1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3361" r="19824" b="4132"/>
          <a:stretch>
            <a:fillRect/>
          </a:stretch>
        </p:blipFill>
        <p:spPr bwMode="auto">
          <a:xfrm>
            <a:off x="5929002" y="2641600"/>
            <a:ext cx="6262998" cy="42164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0" y="255335"/>
            <a:ext cx="2644394" cy="521001"/>
          </a:xfrm>
          <a:prstGeom prst="rect">
            <a:avLst/>
          </a:prstGeom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386785" y="2293111"/>
            <a:ext cx="5564435" cy="35266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Заголовок 6"/>
          <p:cNvSpPr txBox="1">
            <a:spLocks/>
          </p:cNvSpPr>
          <p:nvPr/>
        </p:nvSpPr>
        <p:spPr>
          <a:xfrm>
            <a:off x="-96199" y="2668295"/>
            <a:ext cx="6508185" cy="39343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1463" indent="-177800" algn="just">
              <a:spcAft>
                <a:spcPts val="12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Декарбонизация: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водородная энергетика, атомная энергетика, переход к экологически чистой и ресурсосберегающей энергетике</a:t>
            </a:r>
          </a:p>
          <a:p>
            <a:pPr marL="271463" indent="-177800" algn="just">
              <a:spcAft>
                <a:spcPts val="12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Децентрализация: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возобновляемые источники энергии, электрический транспорт, формирование новых источников, способов транспортировки и хранения энергии</a:t>
            </a:r>
          </a:p>
          <a:p>
            <a:pPr marL="271463" indent="-177800" algn="just">
              <a:spcAft>
                <a:spcPts val="12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Интеллектуальная энергетика: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интеллектуальные тепловые и электрические сети, цифровая технологическая платформа энергетики, цифровые сервисы взаимодействия поставщиков и потребителей энергии</a:t>
            </a:r>
          </a:p>
          <a:p>
            <a:pPr marL="271463" indent="-177800" algn="just">
              <a:spcAft>
                <a:spcPts val="12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Ликвидация накопленного ущерба: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циркулярная экономика, ресурсосберегающие технологии </a:t>
            </a:r>
          </a:p>
          <a:p>
            <a:pPr marL="271463" indent="-177800" algn="just">
              <a:spcAft>
                <a:spcPts val="12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трансформация университета: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цифровых услуг и сервисов в образовании, науке, управленческой деятельности университета, формирование цифровых компетенций у сотрудников и обучающихся</a:t>
            </a:r>
          </a:p>
          <a:p>
            <a:pPr marL="271463" indent="-177800" algn="just">
              <a:lnSpc>
                <a:spcPts val="1300"/>
              </a:lnSpc>
              <a:spcAft>
                <a:spcPts val="1200"/>
              </a:spcAft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89859" y="960217"/>
            <a:ext cx="48768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Миссия</a:t>
            </a:r>
          </a:p>
          <a:p>
            <a:pPr marL="4763" indent="-47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подготовка лучших кадров и инновационных решений для энергетики и смежных отраслей экономики</a:t>
            </a:r>
          </a:p>
          <a:p>
            <a:pPr marL="4763" indent="-47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9" name="Объект 26" descr="Цель">
            <a:extLst>
              <a:ext uri="{FF2B5EF4-FFF2-40B4-BE49-F238E27FC236}">
                <a16:creationId xmlns:a16="http://schemas.microsoft.com/office/drawing/2014/main" xmlns="" id="{06A0FB8B-C0AA-4D7D-9B4D-30F83A838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08185" y="1305095"/>
            <a:ext cx="693807" cy="69380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201992" y="975591"/>
            <a:ext cx="4406900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 indent="-47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Стратегическая цель </a:t>
            </a:r>
          </a:p>
          <a:p>
            <a:pPr marL="4763" lvl="0" indent="-4763">
              <a:lnSpc>
                <a:spcPts val="1600"/>
              </a:lnSpc>
              <a:spcAft>
                <a:spcPts val="600"/>
              </a:spcAft>
              <a:buClr>
                <a:srgbClr val="EA0A2A"/>
              </a:buClr>
            </a:pP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войти в ТОП-3 лидеров энергетического образования и инновационных решений в энергетике и смежных отраслях РФ</a:t>
            </a:r>
          </a:p>
          <a:p>
            <a:endParaRPr lang="ru-RU" dirty="0"/>
          </a:p>
        </p:txBody>
      </p:sp>
      <p:sp>
        <p:nvSpPr>
          <p:cNvPr id="41" name="Заголовок 6"/>
          <p:cNvSpPr txBox="1">
            <a:spLocks/>
          </p:cNvSpPr>
          <p:nvPr/>
        </p:nvSpPr>
        <p:spPr>
          <a:xfrm>
            <a:off x="386785" y="2163399"/>
            <a:ext cx="7004615" cy="558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Приоритетные направления развития: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0" y="1133658"/>
            <a:ext cx="647645" cy="715818"/>
          </a:xfrm>
          <a:prstGeom prst="rect">
            <a:avLst/>
          </a:prstGeom>
        </p:spPr>
      </p:pic>
      <p:pic>
        <p:nvPicPr>
          <p:cNvPr id="14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282134" y="814565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</p:spTree>
    <p:extLst>
      <p:ext uri="{BB962C8B-B14F-4D97-AF65-F5344CB8AC3E}">
        <p14:creationId xmlns:p14="http://schemas.microsoft.com/office/powerpoint/2010/main" val="158777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36" y="1397746"/>
            <a:ext cx="5340793" cy="5340793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504565" y="2944169"/>
            <a:ext cx="42565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Инженерные школы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Индивидуализация </a:t>
            </a:r>
          </a:p>
          <a:p>
            <a:pPr algn="ctr"/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Цифровизация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Технологическое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предпринимательство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Академия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вендоров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Академическая мобильность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08845" y="2312229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01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18519" y="374797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02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374489" y="511019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03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850220" y="511019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04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29399" y="374797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05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44243" y="2318737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06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69789" y="855366"/>
            <a:ext cx="28961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Наука и коммерциализация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знания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рыночные продукты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сотрудники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подразделения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лаборатории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408845" y="5818076"/>
            <a:ext cx="49977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Финансовая модель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Диверсификация источников финансирования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Увеличение консолидированного бюджета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Выделение фонда развития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868724" y="5830617"/>
            <a:ext cx="34428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Цифровой университет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цифровых сервисов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Формирование цифровых компетенций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48064" y="3099451"/>
            <a:ext cx="38146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Молодежная политика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Воспитание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Центр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волонтерства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ЗОЖ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Социальные сети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Развития талантов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«Третья миссия»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171153" y="882501"/>
            <a:ext cx="42659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Управление </a:t>
            </a: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и человеческий капитал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Партнерская экосистема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НПР до 39 лет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Кадровый резерв</a:t>
            </a:r>
          </a:p>
          <a:p>
            <a:pPr algn="ctr"/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Рекрутинг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талантов</a:t>
            </a:r>
            <a:endParaRPr lang="ru-RU" sz="1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47" y="2714618"/>
            <a:ext cx="480570" cy="56160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65" y="3383633"/>
            <a:ext cx="618199" cy="4178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65" y="4305296"/>
            <a:ext cx="565668" cy="4748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43" y="4731935"/>
            <a:ext cx="574002" cy="634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7" y="4346206"/>
            <a:ext cx="479383" cy="3857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7" y="3281778"/>
            <a:ext cx="405967" cy="5541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" y="140721"/>
            <a:ext cx="2293396" cy="4518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29483" y="144770"/>
            <a:ext cx="8941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Институциональная трансформация университета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72568" y="766964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33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5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rrowheads="1"/>
          </p:cNvSpPr>
          <p:nvPr/>
        </p:nvSpPr>
        <p:spPr bwMode="gray">
          <a:xfrm>
            <a:off x="1497330" y="2028032"/>
            <a:ext cx="9155430" cy="4840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74148" name="Group 36"/>
          <p:cNvGrpSpPr>
            <a:grpSpLocks/>
          </p:cNvGrpSpPr>
          <p:nvPr/>
        </p:nvGrpSpPr>
        <p:grpSpPr bwMode="auto">
          <a:xfrm>
            <a:off x="504519" y="1071467"/>
            <a:ext cx="3779634" cy="4987159"/>
            <a:chOff x="576" y="1056"/>
            <a:chExt cx="1344" cy="2652"/>
          </a:xfrm>
        </p:grpSpPr>
        <p:sp>
          <p:nvSpPr>
            <p:cNvPr id="474114" name="Rectangle 2"/>
            <p:cNvSpPr>
              <a:spLocks noChangeArrowheads="1"/>
            </p:cNvSpPr>
            <p:nvPr/>
          </p:nvSpPr>
          <p:spPr bwMode="gray">
            <a:xfrm>
              <a:off x="1442" y="1062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17" name="AutoShape 5"/>
            <p:cNvSpPr>
              <a:spLocks noChangeArrowheads="1"/>
            </p:cNvSpPr>
            <p:nvPr/>
          </p:nvSpPr>
          <p:spPr bwMode="gray">
            <a:xfrm>
              <a:off x="1209" y="3415"/>
              <a:ext cx="329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19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обучающиеся очно </a:t>
              </a:r>
              <a:r>
                <a:rPr lang="ru-RU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4700→6100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доля магистратуры </a:t>
              </a:r>
              <a:r>
                <a:rPr lang="ru-RU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17%→20%</a:t>
              </a:r>
              <a:endParaRPr lang="en-U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74120" name="Group 8"/>
            <p:cNvGrpSpPr>
              <a:grpSpLocks/>
            </p:cNvGrpSpPr>
            <p:nvPr/>
          </p:nvGrpSpPr>
          <p:grpSpPr bwMode="auto">
            <a:xfrm>
              <a:off x="1101" y="1056"/>
              <a:ext cx="426" cy="480"/>
              <a:chOff x="1101" y="1056"/>
              <a:chExt cx="426" cy="480"/>
            </a:xfrm>
          </p:grpSpPr>
          <p:sp>
            <p:nvSpPr>
              <p:cNvPr id="474121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341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383A3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22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383A3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4123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24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трудоустройство выпускников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84%→98%</a:t>
              </a:r>
              <a:endPara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4125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83A3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26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383A3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27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383A3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149" name="Group 37"/>
          <p:cNvGrpSpPr>
            <a:grpSpLocks/>
          </p:cNvGrpSpPr>
          <p:nvPr/>
        </p:nvGrpSpPr>
        <p:grpSpPr bwMode="auto">
          <a:xfrm>
            <a:off x="4391439" y="1066366"/>
            <a:ext cx="3716006" cy="4987158"/>
            <a:chOff x="576" y="1056"/>
            <a:chExt cx="1344" cy="2652"/>
          </a:xfrm>
        </p:grpSpPr>
        <p:sp>
          <p:nvSpPr>
            <p:cNvPr id="474150" name="Rectangle 38"/>
            <p:cNvSpPr>
              <a:spLocks noChangeArrowheads="1"/>
            </p:cNvSpPr>
            <p:nvPr/>
          </p:nvSpPr>
          <p:spPr bwMode="gray">
            <a:xfrm>
              <a:off x="1433" y="1063"/>
              <a:ext cx="108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51" name="AutoShape 39"/>
            <p:cNvSpPr>
              <a:spLocks noChangeArrowheads="1"/>
            </p:cNvSpPr>
            <p:nvPr/>
          </p:nvSpPr>
          <p:spPr bwMode="gray">
            <a:xfrm>
              <a:off x="1194" y="3415"/>
              <a:ext cx="347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52" name="AutoShape 40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kern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объёмы НИОКР в </a:t>
              </a:r>
              <a:r>
                <a:rPr lang="ru-RU" sz="1600" b="1" kern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2,2</a:t>
              </a:r>
              <a:r>
                <a:rPr lang="ru-RU" sz="1600" kern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раза</a:t>
              </a:r>
            </a:p>
            <a:p>
              <a:pPr algn="ctr"/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штатные НР в </a:t>
              </a: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5,6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раза</a:t>
              </a:r>
            </a:p>
          </p:txBody>
        </p:sp>
        <p:grpSp>
          <p:nvGrpSpPr>
            <p:cNvPr id="474153" name="Group 41"/>
            <p:cNvGrpSpPr>
              <a:grpSpLocks/>
            </p:cNvGrpSpPr>
            <p:nvPr/>
          </p:nvGrpSpPr>
          <p:grpSpPr bwMode="auto">
            <a:xfrm>
              <a:off x="1101" y="1056"/>
              <a:ext cx="444" cy="480"/>
              <a:chOff x="1101" y="1056"/>
              <a:chExt cx="444" cy="480"/>
            </a:xfrm>
          </p:grpSpPr>
          <p:sp>
            <p:nvSpPr>
              <p:cNvPr id="474154" name="AutoShape 42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359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1B7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55" name="AutoShape 43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1B7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4156" name="AutoShape 44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57" name="AutoShape 45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58" name="AutoShape 46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001B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59" name="AutoShape 47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001B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60" name="Rectangle 48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001B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4161" name="Group 49"/>
          <p:cNvGrpSpPr>
            <a:grpSpLocks/>
          </p:cNvGrpSpPr>
          <p:nvPr/>
        </p:nvGrpSpPr>
        <p:grpSpPr bwMode="auto">
          <a:xfrm>
            <a:off x="8200461" y="996961"/>
            <a:ext cx="3616176" cy="5060731"/>
            <a:chOff x="576" y="1056"/>
            <a:chExt cx="1344" cy="2652"/>
          </a:xfrm>
        </p:grpSpPr>
        <p:sp>
          <p:nvSpPr>
            <p:cNvPr id="474162" name="Rectangle 50"/>
            <p:cNvSpPr>
              <a:spLocks noChangeArrowheads="1"/>
            </p:cNvSpPr>
            <p:nvPr/>
          </p:nvSpPr>
          <p:spPr bwMode="gray">
            <a:xfrm>
              <a:off x="1411" y="1063"/>
              <a:ext cx="114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63" name="AutoShape 51"/>
            <p:cNvSpPr>
              <a:spLocks noChangeArrowheads="1"/>
            </p:cNvSpPr>
            <p:nvPr/>
          </p:nvSpPr>
          <p:spPr bwMode="gray">
            <a:xfrm>
              <a:off x="1186" y="3415"/>
              <a:ext cx="340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64" name="AutoShape 52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лицензионные соглашения, 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млн. руб.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8→52</a:t>
              </a:r>
              <a:endPara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474165" name="Group 53"/>
            <p:cNvGrpSpPr>
              <a:grpSpLocks/>
            </p:cNvGrpSpPr>
            <p:nvPr/>
          </p:nvGrpSpPr>
          <p:grpSpPr bwMode="auto">
            <a:xfrm>
              <a:off x="1101" y="1056"/>
              <a:ext cx="421" cy="480"/>
              <a:chOff x="1101" y="1056"/>
              <a:chExt cx="421" cy="480"/>
            </a:xfrm>
          </p:grpSpPr>
          <p:sp>
            <p:nvSpPr>
              <p:cNvPr id="474166" name="AutoShape 54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336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EA002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67" name="AutoShape 55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EA002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4168" name="AutoShape 56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новые рыночные продукты, 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шт.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2→19 </a:t>
              </a:r>
              <a:endParaRPr lang="en-US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74169" name="AutoShape 57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solidFill>
              <a:srgbClr val="E1E4E8"/>
            </a:solidFill>
            <a:ln w="38100">
              <a:solidFill>
                <a:srgbClr val="383A3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ru-RU" sz="1600" kern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коммерциализация </a:t>
              </a:r>
            </a:p>
            <a:p>
              <a:pPr lvl="0" algn="ctr">
                <a:defRPr/>
              </a:pPr>
              <a:r>
                <a:rPr lang="ru-RU" sz="1600" kern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разработок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, млн. руб.</a:t>
              </a:r>
            </a:p>
            <a:p>
              <a:pPr lvl="0" algn="ctr">
                <a:defRPr/>
              </a:pPr>
              <a:r>
                <a:rPr lang="ru-RU" sz="1600" b="1" kern="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2,0→125</a:t>
              </a:r>
            </a:p>
          </p:txBody>
        </p:sp>
        <p:sp>
          <p:nvSpPr>
            <p:cNvPr id="474170" name="AutoShape 58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EA00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71" name="AutoShape 59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EA00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172" name="Rectangle 60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solidFill>
              <a:srgbClr val="EA00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Заголовок 6"/>
          <p:cNvSpPr txBox="1">
            <a:spLocks/>
          </p:cNvSpPr>
          <p:nvPr/>
        </p:nvSpPr>
        <p:spPr>
          <a:xfrm>
            <a:off x="990141" y="4566"/>
            <a:ext cx="10226175" cy="693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Трансформация университета: </a:t>
            </a:r>
          </a:p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основные показатели (2021-2030 гг.)</a:t>
            </a:r>
          </a:p>
          <a:p>
            <a:pPr algn="ctr"/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" y="159682"/>
            <a:ext cx="2293396" cy="4518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518" y="1009098"/>
            <a:ext cx="23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97625" y="996961"/>
            <a:ext cx="236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наука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8136" y="1037604"/>
            <a:ext cx="286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коммерциализация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460" y="3273564"/>
            <a:ext cx="37636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kern="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Инженерные школы</a:t>
            </a:r>
          </a:p>
          <a:p>
            <a:pPr algn="just"/>
            <a:r>
              <a:rPr lang="ru-RU" sz="1500" kern="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новые бизнесы в энергетике </a:t>
            </a:r>
            <a:r>
              <a:rPr lang="ru-RU" sz="1500" b="1" kern="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ОП</a:t>
            </a:r>
          </a:p>
          <a:p>
            <a:pPr algn="just"/>
            <a:r>
              <a:rPr lang="ru-RU" sz="1500" kern="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энергетика           </a:t>
            </a:r>
            <a:r>
              <a:rPr lang="ru-RU" sz="1500" b="1" kern="5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ОП</a:t>
            </a:r>
            <a:endParaRPr lang="ru-RU" sz="15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4605" y="3343685"/>
            <a:ext cx="359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Scopus,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WoS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Q1,Q2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58%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консорциумы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5→11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5516" y="4635816"/>
            <a:ext cx="328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эффективность аспирантуры </a:t>
            </a:r>
          </a:p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44%→70%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8264" y="6219223"/>
            <a:ext cx="9923161" cy="496033"/>
          </a:xfrm>
          <a:prstGeom prst="rect">
            <a:avLst/>
          </a:prstGeom>
          <a:solidFill>
            <a:srgbClr val="E1E4E8"/>
          </a:solidFill>
          <a:ln w="19050">
            <a:solidFill>
              <a:srgbClr val="383A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A0A2A"/>
              </a:buClr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Консолидированный бюджет       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1,5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млрд. руб.  →  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2,5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млрд. руб.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289531" y="743973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52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6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5" y="120394"/>
            <a:ext cx="2136849" cy="421004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989421" y="-69285"/>
            <a:ext cx="9605364" cy="19293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проект: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Центра наукоемких технологий опережающего развития интеллектуального электротранспорта и зарядной инфраструктуры</a:t>
            </a: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88262"/>
              </p:ext>
            </p:extLst>
          </p:nvPr>
        </p:nvGraphicFramePr>
        <p:xfrm>
          <a:off x="296441" y="2359410"/>
          <a:ext cx="11646568" cy="44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751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  <a:gridCol w="2786817">
                  <a:extLst>
                    <a:ext uri="{9D8B030D-6E8A-4147-A177-3AD203B41FA5}">
                      <a16:colId xmlns:a16="http://schemas.microsoft.com/office/drawing/2014/main" xmlns="" val="3259242657"/>
                    </a:ext>
                  </a:extLst>
                </a:gridCol>
              </a:tblGrid>
              <a:tr h="41675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Ожидаемые результаты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Партнёры (консорциумы)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9625096"/>
                  </a:ext>
                </a:extLst>
              </a:tr>
              <a:tr h="384929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ОП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бакалавриата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магистратуры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– 2021 г., 2022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Мобильная  установка для заряда электротранспорта высокой мощностью с интегрированной системой накопления электроэнергии – 2022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Станции быстрой зарядки различной мощности –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2022 г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Устройство для беспроводного способа быстрого заряда электротранспорта высокой мощности – 2022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Система интеллектуального мониторинга основного электрического и механического оборудования электромобиля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2023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Тяговые электроприводы с синхронными вентильными электродвигателями с постоянными магнитами для электротранспорта – 2024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Программно-аппаратный комплекс контроля параметров движения интеллектуального электротранспорта общественного назначения – 2027 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ПО «Зарница»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КАМАЗ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МУП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Электротранс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"Феникс Контакт»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Конкордия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Промэнерго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Акметрон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«Инженерный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центр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Энергоразвитие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endParaRPr lang="ru-RU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954E326-4218-4941-837F-72F361AFA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94247"/>
              </p:ext>
            </p:extLst>
          </p:nvPr>
        </p:nvGraphicFramePr>
        <p:xfrm>
          <a:off x="47450" y="1770078"/>
          <a:ext cx="12144550" cy="72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55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</a:tblGrid>
              <a:tr h="72283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u="sng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Цель</a:t>
                      </a:r>
                      <a:r>
                        <a:rPr lang="ru-RU" sz="1600" b="0" i="1" u="sng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стать ведущим научным центром и ключевым научным партнером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бизнеса в направлении реализации программ развития интеллектуального электротранспорта и зарядной инфраструктуры</a:t>
                      </a:r>
                      <a:endParaRPr lang="ru-RU" sz="1600" b="0" i="1" u="none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83275" y="756873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13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2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6" y="150796"/>
            <a:ext cx="2136849" cy="421004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989421" y="33710"/>
            <a:ext cx="9605364" cy="1271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проект: 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«Создание Платформы водородных технологий в энергетике»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81778"/>
              </p:ext>
            </p:extLst>
          </p:nvPr>
        </p:nvGraphicFramePr>
        <p:xfrm>
          <a:off x="296441" y="2359410"/>
          <a:ext cx="11646568" cy="44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037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  <a:gridCol w="2666198">
                  <a:extLst>
                    <a:ext uri="{9D8B030D-6E8A-4147-A177-3AD203B41FA5}">
                      <a16:colId xmlns:a16="http://schemas.microsoft.com/office/drawing/2014/main" xmlns="" val="3259242657"/>
                    </a:ext>
                  </a:extLst>
                </a:gridCol>
              </a:tblGrid>
              <a:tr h="41675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Ожидаемые результаты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Партнёры (консорциумы)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9625096"/>
                  </a:ext>
                </a:extLst>
              </a:tr>
              <a:tr h="384929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ОП бакалавриата, магистратуры,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аспирантуры – 2022 г.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Центр компетенций водородных технологий – 2024 г.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Технология и промышленная электрохимическая установка переработки жидких отходов ТЭС с генерацией водорода –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2024 г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Математическая модель и компьютерная программа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расчета термодинамических свойств и прогнозирования влияния состава водородного топлива  на энергетические и экологические характеристики газовых турбин – 2025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Технология,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м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атематическая модель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и промышленный образец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гибридной водородной электрохимической установки – 2030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Технология и промышленный образец водородной АЗС – 2024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Схема автономного энергоснабжения объектов города на водородных топливных элементах – 2030 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АО ТГК-16 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ИнЭнерджи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«Север Энергия»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Волгабас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Групп»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«Хендэ Мотор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Мануфанктуринг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Рус»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«КАМАЗ»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1B7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Томский политехнический университет</a:t>
                      </a:r>
                    </a:p>
                    <a:p>
                      <a:endParaRPr lang="ru-RU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954E326-4218-4941-837F-72F361AFA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13354"/>
              </p:ext>
            </p:extLst>
          </p:nvPr>
        </p:nvGraphicFramePr>
        <p:xfrm>
          <a:off x="47450" y="1525666"/>
          <a:ext cx="12144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55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</a:tblGrid>
              <a:tr h="210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Цель</a:t>
                      </a:r>
                      <a:r>
                        <a:rPr lang="ru-RU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решение национальных задач в области продвижения, производства и использования водородных технологий, формирование новых компетенций и повышение конкурентоспособности университета</a:t>
                      </a:r>
                      <a:endParaRPr lang="ru-RU" sz="1600" b="0" i="1" u="none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283275" y="754617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14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4" y="126501"/>
            <a:ext cx="2136849" cy="421004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989421" y="-189186"/>
            <a:ext cx="9605364" cy="1494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проект: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«Создание центра разработки и внедрения цифровых распределительных систем мониторинга линий электропередач и подстанций»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52556"/>
              </p:ext>
            </p:extLst>
          </p:nvPr>
        </p:nvGraphicFramePr>
        <p:xfrm>
          <a:off x="296441" y="2359410"/>
          <a:ext cx="1164656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037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  <a:gridCol w="2666198">
                  <a:extLst>
                    <a:ext uri="{9D8B030D-6E8A-4147-A177-3AD203B41FA5}">
                      <a16:colId xmlns:a16="http://schemas.microsoft.com/office/drawing/2014/main" xmlns="" val="3259242657"/>
                    </a:ext>
                  </a:extLst>
                </a:gridCol>
              </a:tblGrid>
              <a:tr h="41675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Ожидаемые результаты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Партнёры (консорциумы)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9625096"/>
                  </a:ext>
                </a:extLst>
              </a:tr>
              <a:tr h="38492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ОП бакалавриата, магистратуры,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аспирантуры – 2022 г.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Полигон для отработки инновационных наукоемких технологий в энергосистемах – 2022 г.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Технологии мониторинга и предиктивного анализа состояния проводов, арматуры и опор воздушных линий электропередач – 2029 г. 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Технология</a:t>
                      </a:r>
                      <a:r>
                        <a:rPr lang="ru-RU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непрерывного бесконтактного неразрушающего контроля технического состояния изоляционного оборудования станций, подстанций, воздушных и кабельных ЛЭП – 2029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Беспилотные и мобильные робототехнические платформы мониторинга состояния и ремонта ЛЭП – 2028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Технологии и методы технического диагностирования состояния основного энергетического и электротехнического оборудования электрических подстанций – 2028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Выпуск инновационной продукции на МИП на 125 млн. руб./год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endParaRPr lang="ru-RU" sz="1600" baseline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endParaRPr lang="ru-RU" sz="1600" baseline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ПАО «ТАТНЕФТЬ»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ОАО «Сетевая компания»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ООО «КГЭУ-ИСУ»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АНО ВО «Университет </a:t>
                      </a:r>
                      <a:r>
                        <a:rPr lang="ru-RU" sz="16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Иннополис</a:t>
                      </a:r>
                      <a:r>
                        <a:rPr lang="ru-RU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954E326-4218-4941-837F-72F361AFA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02404"/>
              </p:ext>
            </p:extLst>
          </p:nvPr>
        </p:nvGraphicFramePr>
        <p:xfrm>
          <a:off x="47450" y="1773863"/>
          <a:ext cx="12144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55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</a:tblGrid>
              <a:tr h="210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Цель</a:t>
                      </a:r>
                      <a:r>
                        <a:rPr lang="ru-RU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Стать ключевым партнером российских компаний по цифровой трансформации</a:t>
                      </a:r>
                    </a:p>
                    <a:p>
                      <a:pPr algn="ctr"/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электросетевого комплекса </a:t>
                      </a:r>
                      <a:endParaRPr lang="ru-RU" sz="1600" b="0" i="1" u="none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83275" y="745186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13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7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3" y="138713"/>
            <a:ext cx="2136849" cy="421004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989421" y="33710"/>
            <a:ext cx="9605364" cy="12716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2400" b="1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Стратегический проект: 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«Создание Института атомной и тепловой энергетики»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86743"/>
              </p:ext>
            </p:extLst>
          </p:nvPr>
        </p:nvGraphicFramePr>
        <p:xfrm>
          <a:off x="296441" y="2359410"/>
          <a:ext cx="11646568" cy="44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037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  <a:gridCol w="2666198">
                  <a:extLst>
                    <a:ext uri="{9D8B030D-6E8A-4147-A177-3AD203B41FA5}">
                      <a16:colId xmlns:a16="http://schemas.microsoft.com/office/drawing/2014/main" xmlns="" val="3259242657"/>
                    </a:ext>
                  </a:extLst>
                </a:gridCol>
              </a:tblGrid>
              <a:tr h="41675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Ожидаемые результаты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j-cs"/>
                        </a:rPr>
                        <a:t>Партнёры (консорциумы)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9625096"/>
                  </a:ext>
                </a:extLst>
              </a:tr>
              <a:tr h="384929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ОП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специалитета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магистратуры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– 2027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Институт атомной и тепловой энергетики – 2022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Центр технологического превосходства в области атомной, тепловой и водородной энергетики – 2027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Научно-образовательный полигон тренажерной подготовки – 2023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Международный центр повышения квалификации – 2025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Технологии удаления вредных выбросов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ТЭС и АЭС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2026 г.</a:t>
                      </a:r>
                    </a:p>
                    <a:p>
                      <a:pPr marL="285750" indent="-285750"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Новые водородсодержащие энергетические топлива –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2026 г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Системы переработки жидких отходов ТЭС и АЭС при создании бессточных станций и ликвидации накопленного ущерба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2025 г.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A0029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Аквабиотехнологии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воспроизводства и выращивания объектов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kern="1200" baseline="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аквакультуры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в различных водных средах ТЭС и АЭС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2023 г.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АНО ВО «Университет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Иннополис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 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НИЯУ «МИФИ»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НИУ «МЭИ»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ГК «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Росатом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Clr>
                          <a:srgbClr val="001B71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ФГБОУ ВО «И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ГЭУ»</a:t>
                      </a:r>
                    </a:p>
                    <a:p>
                      <a:endParaRPr lang="ru-RU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B954E326-4218-4941-837F-72F361AFA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03094"/>
              </p:ext>
            </p:extLst>
          </p:nvPr>
        </p:nvGraphicFramePr>
        <p:xfrm>
          <a:off x="47450" y="1525666"/>
          <a:ext cx="12144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550">
                  <a:extLst>
                    <a:ext uri="{9D8B030D-6E8A-4147-A177-3AD203B41FA5}">
                      <a16:colId xmlns:a16="http://schemas.microsoft.com/office/drawing/2014/main" xmlns="" val="2935329716"/>
                    </a:ext>
                  </a:extLst>
                </a:gridCol>
              </a:tblGrid>
              <a:tr h="210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Цель</a:t>
                      </a:r>
                      <a:r>
                        <a:rPr lang="ru-RU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–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создание и формирование передового и инновационного научно-образовательного подразделения</a:t>
                      </a:r>
                      <a:r>
                        <a:rPr lang="ru-RU" sz="1600" b="0" i="1" kern="1200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600" b="0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 области атомной и тепловой энергетики</a:t>
                      </a:r>
                      <a:endParaRPr lang="ru-RU" sz="1600" b="0" i="1" u="none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j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092392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83275" y="754617"/>
            <a:ext cx="65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КГЭУ</a:t>
            </a:r>
          </a:p>
        </p:txBody>
      </p:sp>
      <p:pic>
        <p:nvPicPr>
          <p:cNvPr id="13" name="Picture 2" descr="https://rykovodstvo.ru/pars_docs/refs/124/123707/123707_html_m3ff85e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316" y="88998"/>
            <a:ext cx="785151" cy="7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54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1290</Words>
  <Application>Microsoft Office PowerPoint</Application>
  <PresentationFormat>Произвольный</PresentationFormat>
  <Paragraphs>221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Стратегический проект ВУЗа КГЭУ в области продвижения, получения и использования водорода</dc:title>
  <dc:creator>agfilimonov@mail.ru</dc:creator>
  <cp:lastModifiedBy>user</cp:lastModifiedBy>
  <cp:revision>93</cp:revision>
  <dcterms:created xsi:type="dcterms:W3CDTF">2021-07-07T03:46:59Z</dcterms:created>
  <dcterms:modified xsi:type="dcterms:W3CDTF">2021-09-14T07:42:29Z</dcterms:modified>
</cp:coreProperties>
</file>