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</p:sldMasterIdLst>
  <p:sldIdLst>
    <p:sldId id="256" r:id="rId2"/>
    <p:sldId id="257" r:id="rId3"/>
    <p:sldId id="259" r:id="rId4"/>
    <p:sldId id="312" r:id="rId5"/>
    <p:sldId id="261" r:id="rId6"/>
    <p:sldId id="262" r:id="rId7"/>
    <p:sldId id="263" r:id="rId8"/>
    <p:sldId id="264" r:id="rId9"/>
    <p:sldId id="268" r:id="rId10"/>
    <p:sldId id="313" r:id="rId11"/>
    <p:sldId id="314" r:id="rId12"/>
    <p:sldId id="315" r:id="rId13"/>
    <p:sldId id="319" r:id="rId14"/>
    <p:sldId id="320" r:id="rId15"/>
    <p:sldId id="321" r:id="rId16"/>
    <p:sldId id="322" r:id="rId17"/>
    <p:sldId id="323" r:id="rId18"/>
    <p:sldId id="325" r:id="rId19"/>
    <p:sldId id="324" r:id="rId20"/>
    <p:sldId id="316" r:id="rId21"/>
    <p:sldId id="317" r:id="rId22"/>
    <p:sldId id="326" r:id="rId23"/>
    <p:sldId id="337" r:id="rId24"/>
    <p:sldId id="338" r:id="rId25"/>
    <p:sldId id="339" r:id="rId26"/>
    <p:sldId id="340" r:id="rId27"/>
    <p:sldId id="341" r:id="rId28"/>
    <p:sldId id="327" r:id="rId29"/>
    <p:sldId id="328" r:id="rId30"/>
    <p:sldId id="329" r:id="rId31"/>
    <p:sldId id="330" r:id="rId32"/>
    <p:sldId id="331" r:id="rId33"/>
    <p:sldId id="333" r:id="rId34"/>
    <p:sldId id="334" r:id="rId35"/>
    <p:sldId id="335" r:id="rId36"/>
    <p:sldId id="336" r:id="rId37"/>
  </p:sldIdLst>
  <p:sldSz cx="10080625" cy="567055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86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798" y="-96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2375280" y="-359640"/>
            <a:ext cx="5327280" cy="186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3280" y="1367280"/>
            <a:ext cx="9070920" cy="181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03280" y="3350520"/>
            <a:ext cx="9070920" cy="181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2375280" y="-359640"/>
            <a:ext cx="5327280" cy="186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503280" y="1367280"/>
            <a:ext cx="4426560" cy="181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5151600" y="1367280"/>
            <a:ext cx="4426560" cy="181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503280" y="3350520"/>
            <a:ext cx="4426560" cy="181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5151600" y="3350520"/>
            <a:ext cx="4426560" cy="181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2375280" y="-359640"/>
            <a:ext cx="5327280" cy="186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503280" y="1367280"/>
            <a:ext cx="2920680" cy="181080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3190" b="0" strike="noStrike" spc="-1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3570480" y="1367280"/>
            <a:ext cx="2920680" cy="181080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3190" b="0" strike="noStrike" spc="-1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6637320" y="1367280"/>
            <a:ext cx="2920680" cy="181080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3190" b="0" strike="noStrike" spc="-1"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503280" y="3350520"/>
            <a:ext cx="2920680" cy="181080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3190" b="0" strike="noStrike" spc="-1">
              <a:latin typeface="Arial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body"/>
          </p:nvPr>
        </p:nvSpPr>
        <p:spPr>
          <a:xfrm>
            <a:off x="3570480" y="3350520"/>
            <a:ext cx="2920680" cy="181080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3190" b="0" strike="noStrike" spc="-1">
              <a:latin typeface="Arial"/>
            </a:endParaRPr>
          </a:p>
        </p:txBody>
      </p:sp>
      <p:sp>
        <p:nvSpPr>
          <p:cNvPr id="171" name="PlaceHolder 7"/>
          <p:cNvSpPr>
            <a:spLocks noGrp="1"/>
          </p:cNvSpPr>
          <p:nvPr>
            <p:ph type="body"/>
          </p:nvPr>
        </p:nvSpPr>
        <p:spPr>
          <a:xfrm>
            <a:off x="6637320" y="3350520"/>
            <a:ext cx="2920680" cy="181080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319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2375280" y="-359640"/>
            <a:ext cx="5327280" cy="186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subTitle"/>
          </p:nvPr>
        </p:nvSpPr>
        <p:spPr>
          <a:xfrm>
            <a:off x="503280" y="1367280"/>
            <a:ext cx="9070920" cy="3796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2375280" y="-359640"/>
            <a:ext cx="5327280" cy="186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03280" y="1367280"/>
            <a:ext cx="9070920" cy="3796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2375280" y="-359640"/>
            <a:ext cx="5327280" cy="186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03280" y="1367280"/>
            <a:ext cx="4426560" cy="3796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151600" y="1367280"/>
            <a:ext cx="4426560" cy="3796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2375280" y="-359640"/>
            <a:ext cx="5327280" cy="186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subTitle"/>
          </p:nvPr>
        </p:nvSpPr>
        <p:spPr>
          <a:xfrm>
            <a:off x="2375280" y="107280"/>
            <a:ext cx="5327280" cy="4340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2375280" y="-359640"/>
            <a:ext cx="5327280" cy="186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3280" y="1367280"/>
            <a:ext cx="4426560" cy="181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151600" y="1367280"/>
            <a:ext cx="4426560" cy="3796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503280" y="3350520"/>
            <a:ext cx="4426560" cy="181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2375280" y="-359640"/>
            <a:ext cx="5327280" cy="186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503280" y="1367280"/>
            <a:ext cx="4426560" cy="3796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5151600" y="1367280"/>
            <a:ext cx="4426560" cy="181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5151600" y="3350520"/>
            <a:ext cx="4426560" cy="181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2375280" y="-359640"/>
            <a:ext cx="5327280" cy="186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03280" y="1367280"/>
            <a:ext cx="4426560" cy="181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5151600" y="1367280"/>
            <a:ext cx="4426560" cy="181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503280" y="3350520"/>
            <a:ext cx="9070920" cy="181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9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-900720" y="-675360"/>
            <a:ext cx="1806480" cy="13546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240" cap="rnd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st="25560" dir="5400000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7" name="CustomShape 2"/>
          <p:cNvSpPr/>
          <p:nvPr/>
        </p:nvSpPr>
        <p:spPr>
          <a:xfrm>
            <a:off x="185040" y="16560"/>
            <a:ext cx="1876320" cy="1406880"/>
          </a:xfrm>
          <a:prstGeom prst="ellipse">
            <a:avLst/>
          </a:prstGeom>
          <a:noFill/>
          <a:ln w="27360" cap="rnd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blurRad="25400" dist="2556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8" name="CustomShape 3"/>
          <p:cNvSpPr/>
          <p:nvPr/>
        </p:nvSpPr>
        <p:spPr>
          <a:xfrm rot="2315400">
            <a:off x="200520" y="871200"/>
            <a:ext cx="1240920" cy="91152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w="7200" cap="rnd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blurRad="12700" dist="14843" dir="4557825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9" name="CustomShape 4"/>
          <p:cNvSpPr/>
          <p:nvPr/>
        </p:nvSpPr>
        <p:spPr>
          <a:xfrm>
            <a:off x="1115640" y="360"/>
            <a:ext cx="8962920" cy="5669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560" dir="5400000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0" name="CustomShape 5"/>
          <p:cNvSpPr/>
          <p:nvPr/>
        </p:nvSpPr>
        <p:spPr>
          <a:xfrm>
            <a:off x="1118160" y="360"/>
            <a:ext cx="80280" cy="5669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16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1" name="PlaceHolder 6"/>
          <p:cNvSpPr>
            <a:spLocks noGrp="1"/>
          </p:cNvSpPr>
          <p:nvPr>
            <p:ph type="title"/>
          </p:nvPr>
        </p:nvSpPr>
        <p:spPr>
          <a:xfrm>
            <a:off x="1581840" y="226080"/>
            <a:ext cx="8265240" cy="94500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300" b="0" strike="noStrike" spc="-1">
                <a:solidFill>
                  <a:srgbClr val="572314"/>
                </a:solidFill>
                <a:latin typeface="Gill Sans MT"/>
              </a:rPr>
              <a:t>Образец заголовка</a:t>
            </a:r>
            <a:endParaRPr lang="ru-RU" sz="43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2" name="PlaceHolder 7"/>
          <p:cNvSpPr>
            <a:spLocks noGrp="1"/>
          </p:cNvSpPr>
          <p:nvPr>
            <p:ph type="body"/>
          </p:nvPr>
        </p:nvSpPr>
        <p:spPr>
          <a:xfrm>
            <a:off x="1581840" y="1196280"/>
            <a:ext cx="8265240" cy="39690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365760" indent="-28296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lang="ru-RU" sz="3200" b="0" strike="noStrike" spc="-1">
                <a:solidFill>
                  <a:srgbClr val="000000"/>
                </a:solidFill>
                <a:latin typeface="Gill Sans MT"/>
              </a:rPr>
              <a:t>Образец текста</a:t>
            </a:r>
          </a:p>
          <a:p>
            <a:pPr marL="640080" lvl="1" indent="-237240">
              <a:lnSpc>
                <a:spcPct val="100000"/>
              </a:lnSpc>
              <a:spcBef>
                <a:spcPts val="550"/>
              </a:spcBef>
              <a:buClr>
                <a:srgbClr val="3891A7"/>
              </a:buClr>
              <a:buFont typeface="Verdana"/>
              <a:buChar char="◦"/>
            </a:pPr>
            <a:r>
              <a:rPr lang="ru-RU" sz="2800" b="0" strike="noStrike" spc="-1">
                <a:solidFill>
                  <a:srgbClr val="000000"/>
                </a:solidFill>
                <a:latin typeface="Gill Sans MT"/>
              </a:rPr>
              <a:t>Второй уровень</a:t>
            </a:r>
          </a:p>
          <a:p>
            <a:pPr marL="887040" lvl="2" indent="-228240">
              <a:lnSpc>
                <a:spcPct val="100000"/>
              </a:lnSpc>
              <a:spcBef>
                <a:spcPts val="479"/>
              </a:spcBef>
              <a:buClr>
                <a:srgbClr val="FEB80A"/>
              </a:buClr>
              <a:buFont typeface="Wingdings 2" charset="2"/>
              <a:buChar char=""/>
            </a:pPr>
            <a:r>
              <a:rPr lang="ru-RU" sz="2400" b="0" strike="noStrike" spc="-1">
                <a:solidFill>
                  <a:srgbClr val="000000"/>
                </a:solidFill>
                <a:latin typeface="Gill Sans MT"/>
              </a:rPr>
              <a:t>Третий уровень</a:t>
            </a:r>
          </a:p>
          <a:p>
            <a:pPr marL="1097280" lvl="3" indent="-173520">
              <a:lnSpc>
                <a:spcPct val="100000"/>
              </a:lnSpc>
              <a:spcBef>
                <a:spcPts val="400"/>
              </a:spcBef>
              <a:buClr>
                <a:srgbClr val="C32D2E"/>
              </a:buClr>
              <a:buFont typeface="Wingdings 2" charset="2"/>
              <a:buChar char=""/>
            </a:pPr>
            <a:r>
              <a:rPr lang="ru-RU" sz="2000" b="0" strike="noStrike" spc="-1">
                <a:solidFill>
                  <a:srgbClr val="000000"/>
                </a:solidFill>
                <a:latin typeface="Gill Sans MT"/>
              </a:rPr>
              <a:t>Четвертый уровень</a:t>
            </a:r>
          </a:p>
          <a:p>
            <a:pPr marL="1298520" lvl="4" indent="-182520">
              <a:lnSpc>
                <a:spcPct val="100000"/>
              </a:lnSpc>
              <a:spcBef>
                <a:spcPts val="400"/>
              </a:spcBef>
              <a:buClr>
                <a:srgbClr val="84AA33"/>
              </a:buClr>
              <a:buFont typeface="Wingdings 2" charset="2"/>
              <a:buChar char=""/>
            </a:pPr>
            <a:r>
              <a:rPr lang="ru-RU" sz="2000" b="0" strike="noStrike" spc="-1">
                <a:solidFill>
                  <a:srgbClr val="000000"/>
                </a:solidFill>
                <a:latin typeface="Gill Sans MT"/>
              </a:rPr>
              <a:t>Пятый уровень</a:t>
            </a:r>
          </a:p>
        </p:txBody>
      </p:sp>
      <p:sp>
        <p:nvSpPr>
          <p:cNvPr id="133" name="PlaceHolder 8"/>
          <p:cNvSpPr>
            <a:spLocks noGrp="1"/>
          </p:cNvSpPr>
          <p:nvPr>
            <p:ph type="dt"/>
          </p:nvPr>
        </p:nvSpPr>
        <p:spPr>
          <a:xfrm>
            <a:off x="3947040" y="5212440"/>
            <a:ext cx="2351880" cy="393480"/>
          </a:xfrm>
          <a:prstGeom prst="rect">
            <a:avLst/>
          </a:prstGeom>
        </p:spPr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1903128-4110-4FD9-B6A4-70A86D17A39E}" type="datetime">
              <a:rPr lang="ru-RU" sz="1200" b="0" strike="noStrike" spc="-1">
                <a:solidFill>
                  <a:srgbClr val="B5A989"/>
                </a:solidFill>
                <a:latin typeface="Gill Sans MT"/>
              </a:rPr>
              <a:t>21.12.2020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34" name="PlaceHolder 9"/>
          <p:cNvSpPr>
            <a:spLocks noGrp="1"/>
          </p:cNvSpPr>
          <p:nvPr>
            <p:ph type="ftr"/>
          </p:nvPr>
        </p:nvSpPr>
        <p:spPr>
          <a:xfrm>
            <a:off x="6299280" y="5212440"/>
            <a:ext cx="3191400" cy="393480"/>
          </a:xfrm>
          <a:prstGeom prst="rect">
            <a:avLst/>
          </a:prstGeom>
        </p:spPr>
        <p:txBody>
          <a:bodyPr lIns="90000" tIns="45000" rIns="90000" bIns="45000" anchor="b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35" name="PlaceHolder 10"/>
          <p:cNvSpPr>
            <a:spLocks noGrp="1"/>
          </p:cNvSpPr>
          <p:nvPr>
            <p:ph type="sldNum"/>
          </p:nvPr>
        </p:nvSpPr>
        <p:spPr>
          <a:xfrm>
            <a:off x="9494640" y="5212440"/>
            <a:ext cx="503640" cy="393480"/>
          </a:xfrm>
          <a:prstGeom prst="rect">
            <a:avLst/>
          </a:prstGeom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fld id="{C4E1A791-2FE1-405B-9F13-53FA87ADBD4A}" type="slidenum">
              <a:rPr lang="ru-RU" sz="1200" b="0" strike="noStrike" spc="-1">
                <a:solidFill>
                  <a:srgbClr val="B5A989"/>
                </a:solidFill>
                <a:latin typeface="Gill Sans MT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Рисунок 4"/>
          <p:cNvPicPr/>
          <p:nvPr/>
        </p:nvPicPr>
        <p:blipFill>
          <a:blip r:embed="rId2"/>
          <a:srcRect r="10108"/>
          <a:stretch/>
        </p:blipFill>
        <p:spPr>
          <a:xfrm>
            <a:off x="0" y="0"/>
            <a:ext cx="10220760" cy="5669640"/>
          </a:xfrm>
          <a:prstGeom prst="rect">
            <a:avLst/>
          </a:prstGeom>
          <a:ln>
            <a:noFill/>
          </a:ln>
        </p:spPr>
      </p:pic>
      <p:sp>
        <p:nvSpPr>
          <p:cNvPr id="228" name="TextShape 1"/>
          <p:cNvSpPr txBox="1"/>
          <p:nvPr/>
        </p:nvSpPr>
        <p:spPr>
          <a:xfrm>
            <a:off x="825840" y="155160"/>
            <a:ext cx="8567640" cy="10119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2862AA"/>
                </a:solidFill>
                <a:latin typeface="Candara"/>
              </a:rPr>
              <a:t>Казанский государственный энергетический университет</a:t>
            </a:r>
            <a:endParaRPr lang="ru-RU" sz="32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775800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fontScale="5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>
                <a:solidFill>
                  <a:srgbClr val="572314"/>
                </a:solidFill>
                <a:latin typeface="Gill Sans MT"/>
              </a:rPr>
              <a:t>В КГЭУ установлена персональная ответственность</a:t>
            </a:r>
            <a:endParaRPr lang="ru-RU" sz="43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1605600" y="2008080"/>
            <a:ext cx="8139600" cy="2477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lnSpcReduction="10000"/>
          </a:bodyPr>
          <a:lstStyle/>
          <a:p>
            <a:pPr marL="8280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</a:pPr>
            <a:r>
              <a:rPr lang="ru-RU" sz="2500" b="0" strike="noStrike" spc="-1" dirty="0" smtClean="0">
                <a:solidFill>
                  <a:srgbClr val="000000"/>
                </a:solidFill>
                <a:latin typeface="Gill Sans MT"/>
              </a:rPr>
              <a:t>Организована выдача одноразовых масок студентам:</a:t>
            </a:r>
          </a:p>
          <a:p>
            <a:pPr marL="425700" indent="-34290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Tx/>
              <a:buChar char="-"/>
            </a:pPr>
            <a:r>
              <a:rPr lang="ru-RU" sz="2500" spc="-1" dirty="0">
                <a:solidFill>
                  <a:srgbClr val="000000"/>
                </a:solidFill>
                <a:latin typeface="Gill Sans MT"/>
              </a:rPr>
              <a:t>с</a:t>
            </a:r>
            <a:r>
              <a:rPr lang="ru-RU" sz="2500" spc="-1" dirty="0" smtClean="0">
                <a:solidFill>
                  <a:srgbClr val="000000"/>
                </a:solidFill>
                <a:latin typeface="Gill Sans MT"/>
              </a:rPr>
              <a:t>ентябрь</a:t>
            </a:r>
          </a:p>
          <a:p>
            <a:pPr marL="425700" indent="-34290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Tx/>
              <a:buChar char="-"/>
            </a:pPr>
            <a:r>
              <a:rPr lang="ru-RU" sz="2500" b="0" strike="noStrike" spc="-1" dirty="0" smtClean="0">
                <a:solidFill>
                  <a:srgbClr val="000000"/>
                </a:solidFill>
                <a:latin typeface="Gill Sans MT"/>
              </a:rPr>
              <a:t>октябрь-ноябрь</a:t>
            </a:r>
          </a:p>
          <a:p>
            <a:pPr marL="425700" indent="-34290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Tx/>
              <a:buChar char="-"/>
            </a:pPr>
            <a:r>
              <a:rPr lang="ru-RU" sz="2500" b="0" strike="noStrike" spc="-1" dirty="0" smtClean="0">
                <a:solidFill>
                  <a:srgbClr val="000000"/>
                </a:solidFill>
                <a:latin typeface="Gill Sans MT"/>
              </a:rPr>
              <a:t>декабрь</a:t>
            </a:r>
          </a:p>
          <a:p>
            <a:pPr marL="365760" indent="-28296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lang="en-US" sz="2500" b="0" strike="noStrike" spc="-1" dirty="0" smtClean="0">
                <a:solidFill>
                  <a:srgbClr val="000000"/>
                </a:solidFill>
                <a:latin typeface="Gill Sans MT"/>
              </a:rPr>
              <a:t>`</a:t>
            </a:r>
            <a:endParaRPr lang="ru-RU" sz="2500" b="0" strike="noStrike" spc="-1" dirty="0">
              <a:solidFill>
                <a:srgbClr val="000000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46757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775800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Сессия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1605600" y="2008080"/>
            <a:ext cx="8139600" cy="2477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pPr marL="365760" indent="-28296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lang="ru-RU" sz="2500" b="0" strike="noStrike" spc="-1" dirty="0" smtClean="0">
                <a:solidFill>
                  <a:srgbClr val="000000"/>
                </a:solidFill>
                <a:latin typeface="Gill Sans MT"/>
              </a:rPr>
              <a:t>очно все </a:t>
            </a:r>
          </a:p>
          <a:p>
            <a:pPr marL="365760" indent="-28296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lang="ru-RU" sz="2500" b="0" strike="noStrike" spc="-1" dirty="0" smtClean="0">
                <a:solidFill>
                  <a:srgbClr val="000000"/>
                </a:solidFill>
                <a:latin typeface="Gill Sans MT"/>
              </a:rPr>
              <a:t>зачетки в электронном виде в личных кабинетах</a:t>
            </a:r>
          </a:p>
          <a:p>
            <a:pPr marL="365760" indent="-28296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lang="ru-RU" sz="2500" b="0" strike="noStrike" spc="-1" dirty="0" smtClean="0">
                <a:solidFill>
                  <a:srgbClr val="000000"/>
                </a:solidFill>
                <a:latin typeface="Gill Sans MT"/>
              </a:rPr>
              <a:t>на экзамен требуется паспорт для установления личности</a:t>
            </a:r>
            <a:endParaRPr lang="ru-RU" sz="2500" b="0" strike="noStrike" spc="-1" dirty="0">
              <a:solidFill>
                <a:srgbClr val="000000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810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775800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Зимняя сессия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1605600" y="2008080"/>
            <a:ext cx="8139600" cy="2477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r>
              <a:rPr lang="ru-RU" sz="2800" dirty="0"/>
              <a:t>Каникулы 30-31.12.20 </a:t>
            </a:r>
          </a:p>
          <a:p>
            <a:r>
              <a:rPr lang="ru-RU" sz="2800" dirty="0"/>
              <a:t>Нерабочие праздничные дни  1-8.01.21</a:t>
            </a:r>
          </a:p>
          <a:p>
            <a:r>
              <a:rPr lang="ru-RU" sz="2800" dirty="0"/>
              <a:t>Экзамены 9.01.21-02.02.21</a:t>
            </a:r>
          </a:p>
          <a:p>
            <a:r>
              <a:rPr lang="ru-RU" sz="2800" dirty="0"/>
              <a:t>Каникулы (</a:t>
            </a:r>
            <a:r>
              <a:rPr lang="ru-RU" sz="2800" dirty="0" smtClean="0"/>
              <a:t>дополнительная </a:t>
            </a:r>
            <a:r>
              <a:rPr lang="ru-RU" sz="2800" dirty="0"/>
              <a:t>сессия) </a:t>
            </a:r>
            <a:r>
              <a:rPr lang="ru-RU" sz="2800" dirty="0" smtClean="0"/>
              <a:t>3.02.21-7.02.21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945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Зимняя сессия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1639061" y="1058755"/>
            <a:ext cx="8139600" cy="1056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pPr algn="just"/>
            <a:r>
              <a:rPr lang="ru-RU" sz="2800" dirty="0" smtClean="0"/>
              <a:t>	</a:t>
            </a:r>
            <a:endParaRPr lang="ru-RU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20" y="1115204"/>
            <a:ext cx="56673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20" y="3195315"/>
            <a:ext cx="56673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0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Зимняя сессия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1639061" y="1058755"/>
            <a:ext cx="8139600" cy="1056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pPr algn="just"/>
            <a:r>
              <a:rPr lang="ru-RU" sz="2800" dirty="0" smtClean="0"/>
              <a:t>	</a:t>
            </a:r>
            <a:endParaRPr lang="ru-RU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8" y="3195315"/>
            <a:ext cx="55626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8" y="1210320"/>
            <a:ext cx="56483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42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Зимняя сессия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1639061" y="1058755"/>
            <a:ext cx="8139600" cy="1056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pPr algn="just"/>
            <a:r>
              <a:rPr lang="ru-RU" sz="2800" dirty="0" smtClean="0"/>
              <a:t>	</a:t>
            </a:r>
            <a:endParaRPr lang="ru-RU" sz="2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061" y="1210320"/>
            <a:ext cx="56673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061" y="3411339"/>
            <a:ext cx="56673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73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Зимняя сессия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1639061" y="1058755"/>
            <a:ext cx="8139600" cy="1056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pPr algn="just"/>
            <a:r>
              <a:rPr lang="ru-RU" sz="2800" dirty="0" smtClean="0"/>
              <a:t>	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55" y="1030692"/>
            <a:ext cx="56102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55" y="3051299"/>
            <a:ext cx="56673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82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Зимняя сессия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1639061" y="1058755"/>
            <a:ext cx="8139600" cy="1056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pPr algn="just"/>
            <a:r>
              <a:rPr lang="ru-RU" sz="2800" dirty="0" smtClean="0"/>
              <a:t>	</a:t>
            </a:r>
            <a:endParaRPr lang="ru-RU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061" y="1058755"/>
            <a:ext cx="56483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543" y="3267323"/>
            <a:ext cx="56864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07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Зимняя сессия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1639061" y="1058755"/>
            <a:ext cx="8139600" cy="1056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pPr algn="just"/>
            <a:r>
              <a:rPr lang="ru-RU" sz="2800" dirty="0" smtClean="0"/>
              <a:t>	</a:t>
            </a: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52" y="1084114"/>
            <a:ext cx="56673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476" y="3123307"/>
            <a:ext cx="56483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37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Зимняя сессия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1639061" y="1058755"/>
            <a:ext cx="8139600" cy="1056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pPr algn="just"/>
            <a:r>
              <a:rPr lang="ru-RU" sz="2800" dirty="0" smtClean="0"/>
              <a:t>	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71" y="1210320"/>
            <a:ext cx="56864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71" y="3195315"/>
            <a:ext cx="56864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04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720000" y="1584360"/>
            <a:ext cx="9081720" cy="39290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8500" lnSpcReduction="10000"/>
          </a:bodyPr>
          <a:lstStyle/>
          <a:p>
            <a:pPr marL="444600" algn="just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73E87"/>
                </a:solidFill>
                <a:latin typeface="Candara"/>
              </a:rPr>
              <a:t>В состав университета входят </a:t>
            </a:r>
            <a:r>
              <a:rPr lang="ru-RU" sz="2800" b="1" strike="noStrike" spc="-1" dirty="0">
                <a:solidFill>
                  <a:srgbClr val="073E87"/>
                </a:solidFill>
                <a:latin typeface="Candara"/>
              </a:rPr>
              <a:t>4</a:t>
            </a:r>
            <a:r>
              <a:rPr lang="ru-RU" sz="2800" b="0" strike="noStrike" spc="-1" dirty="0">
                <a:solidFill>
                  <a:srgbClr val="073E87"/>
                </a:solidFill>
                <a:latin typeface="Candara"/>
              </a:rPr>
              <a:t> института:</a:t>
            </a:r>
            <a:endParaRPr lang="ru-RU" sz="2800" b="0" strike="noStrike" spc="-1" dirty="0">
              <a:solidFill>
                <a:srgbClr val="000000"/>
              </a:solidFill>
              <a:latin typeface="Gill Sans MT"/>
            </a:endParaRPr>
          </a:p>
          <a:p>
            <a:pPr marL="984240" indent="-272520">
              <a:lnSpc>
                <a:spcPct val="100000"/>
              </a:lnSpc>
              <a:spcBef>
                <a:spcPts val="561"/>
              </a:spcBef>
              <a:buClr>
                <a:srgbClr val="31B6F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73E87"/>
                </a:solidFill>
                <a:latin typeface="Candara"/>
              </a:rPr>
              <a:t>Институт электроэнергетики и электроники</a:t>
            </a:r>
            <a:endParaRPr lang="ru-RU" sz="2800" b="0" strike="noStrike" spc="-1" dirty="0">
              <a:solidFill>
                <a:srgbClr val="000000"/>
              </a:solidFill>
              <a:latin typeface="Gill Sans MT"/>
            </a:endParaRPr>
          </a:p>
          <a:p>
            <a:pPr marL="984240" indent="-272520">
              <a:lnSpc>
                <a:spcPct val="100000"/>
              </a:lnSpc>
              <a:spcBef>
                <a:spcPts val="561"/>
              </a:spcBef>
              <a:buClr>
                <a:srgbClr val="31B6F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73E87"/>
                </a:solidFill>
                <a:latin typeface="Candara"/>
              </a:rPr>
              <a:t>Институт теплоэнергетики</a:t>
            </a:r>
            <a:endParaRPr lang="ru-RU" sz="2800" b="0" strike="noStrike" spc="-1" dirty="0">
              <a:solidFill>
                <a:srgbClr val="000000"/>
              </a:solidFill>
              <a:latin typeface="Gill Sans MT"/>
            </a:endParaRPr>
          </a:p>
          <a:p>
            <a:pPr marL="984240" indent="-272520">
              <a:lnSpc>
                <a:spcPct val="100000"/>
              </a:lnSpc>
              <a:spcBef>
                <a:spcPts val="561"/>
              </a:spcBef>
              <a:buClr>
                <a:srgbClr val="31B6F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3800" b="1" strike="noStrike" spc="-1" dirty="0">
                <a:solidFill>
                  <a:srgbClr val="073E87"/>
                </a:solidFill>
                <a:latin typeface="Candara"/>
              </a:rPr>
              <a:t>Институт цифровых технологий и экономики</a:t>
            </a:r>
            <a:endParaRPr lang="ru-RU" sz="3800" b="1" strike="noStrike" spc="-1" dirty="0">
              <a:solidFill>
                <a:srgbClr val="000000"/>
              </a:solidFill>
              <a:latin typeface="Gill Sans MT"/>
            </a:endParaRPr>
          </a:p>
          <a:p>
            <a:pPr marL="984240" indent="-272520">
              <a:lnSpc>
                <a:spcPct val="100000"/>
              </a:lnSpc>
              <a:spcBef>
                <a:spcPts val="561"/>
              </a:spcBef>
              <a:buClr>
                <a:srgbClr val="31B6F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73E87"/>
                </a:solidFill>
                <a:latin typeface="Candara"/>
              </a:rPr>
              <a:t>Институт дополнительного профессионального образования</a:t>
            </a:r>
            <a:endParaRPr lang="ru-RU" sz="2800" b="0" strike="noStrike" spc="-1" dirty="0">
              <a:solidFill>
                <a:srgbClr val="000000"/>
              </a:solidFill>
              <a:latin typeface="Gill Sans MT"/>
            </a:endParaRPr>
          </a:p>
          <a:p>
            <a:pPr marL="444600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ru-RU" sz="2800" b="1" strike="noStrike" spc="-1" dirty="0">
                <a:solidFill>
                  <a:srgbClr val="073E87"/>
                </a:solidFill>
                <a:latin typeface="Candara"/>
              </a:rPr>
              <a:t>6 </a:t>
            </a:r>
            <a:r>
              <a:rPr lang="ru-RU" sz="2800" b="0" strike="noStrike" spc="-1" dirty="0">
                <a:solidFill>
                  <a:srgbClr val="073E87"/>
                </a:solidFill>
                <a:latin typeface="Candara"/>
              </a:rPr>
              <a:t>учебных корпусов: А, Б, В, Г (Технопарк), Д, Е.</a:t>
            </a:r>
            <a:endParaRPr lang="ru-RU" sz="2800" b="0" strike="noStrike" spc="-1" dirty="0">
              <a:solidFill>
                <a:srgbClr val="000000"/>
              </a:solidFill>
              <a:latin typeface="Gill Sans MT"/>
            </a:endParaRPr>
          </a:p>
          <a:p>
            <a:pPr marL="444600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ru-RU" sz="2800" b="1" strike="noStrike" spc="-1" dirty="0">
                <a:solidFill>
                  <a:srgbClr val="073E87"/>
                </a:solidFill>
                <a:latin typeface="Candara"/>
              </a:rPr>
              <a:t>3</a:t>
            </a:r>
            <a:r>
              <a:rPr lang="ru-RU" sz="2800" b="0" strike="noStrike" spc="-1" dirty="0">
                <a:solidFill>
                  <a:srgbClr val="073E87"/>
                </a:solidFill>
                <a:latin typeface="Candara"/>
              </a:rPr>
              <a:t> общежития (</a:t>
            </a:r>
            <a:r>
              <a:rPr lang="ru-RU" sz="2800" b="1" strike="noStrike" spc="-1" dirty="0">
                <a:solidFill>
                  <a:srgbClr val="073E87"/>
                </a:solidFill>
                <a:latin typeface="Candara"/>
              </a:rPr>
              <a:t>4</a:t>
            </a:r>
            <a:r>
              <a:rPr lang="ru-RU" sz="2800" b="0" strike="noStrike" spc="-1" dirty="0">
                <a:solidFill>
                  <a:srgbClr val="073E87"/>
                </a:solidFill>
                <a:latin typeface="Candara"/>
              </a:rPr>
              <a:t>-е строится)</a:t>
            </a:r>
            <a:endParaRPr lang="ru-RU" sz="28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0" name="TextShape 2"/>
          <p:cNvSpPr txBox="1"/>
          <p:nvPr/>
        </p:nvSpPr>
        <p:spPr>
          <a:xfrm>
            <a:off x="1224000" y="279000"/>
            <a:ext cx="8350920" cy="10357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ndara"/>
              </a:rPr>
              <a:t>Казанский государственный энергетический университет</a:t>
            </a:r>
            <a:endParaRPr lang="ru-RU" sz="40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775800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БРС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1605600" y="2031616"/>
            <a:ext cx="8139600" cy="2477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pPr algn="just"/>
            <a:r>
              <a:rPr lang="ru-RU" sz="2800" dirty="0" smtClean="0"/>
              <a:t>	Допуск к экзаменам при наборе за весь семестр </a:t>
            </a:r>
            <a:r>
              <a:rPr lang="ru-RU" sz="3200" b="1" dirty="0" smtClean="0"/>
              <a:t>от 35 баллов </a:t>
            </a:r>
            <a:r>
              <a:rPr lang="ru-RU" sz="2800" dirty="0" smtClean="0"/>
              <a:t>(максимум 60)</a:t>
            </a:r>
          </a:p>
          <a:p>
            <a:pPr algn="just"/>
            <a:r>
              <a:rPr lang="ru-RU" sz="2800" dirty="0" smtClean="0"/>
              <a:t>	Информация отображается в личных кабинетах по каждой дисциплине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519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Результаты 3 учебного модуля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7632600" y="1347415"/>
            <a:ext cx="2146060" cy="343270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fontScale="47500" lnSpcReduction="20000"/>
          </a:bodyPr>
          <a:lstStyle/>
          <a:p>
            <a:pPr algn="just"/>
            <a:r>
              <a:rPr lang="ru-RU" sz="2800" dirty="0" smtClean="0"/>
              <a:t>	Во исполнении Положений «О проведении текущего контроля успеваемости и промежуточной аттестации обучающихся»; «О </a:t>
            </a:r>
            <a:r>
              <a:rPr lang="ru-RU" sz="2800" dirty="0" err="1" smtClean="0"/>
              <a:t>балльно</a:t>
            </a:r>
            <a:r>
              <a:rPr lang="ru-RU" sz="2800" dirty="0" smtClean="0"/>
              <a:t>-рейтинговой системе ФГБОУ ВО КГЭУ» были объявлены замечания следующим студентам (</a:t>
            </a:r>
            <a:r>
              <a:rPr lang="ru-RU" sz="3800" i="1" dirty="0" smtClean="0"/>
              <a:t>за многочисленные </a:t>
            </a:r>
            <a:r>
              <a:rPr lang="ru-RU" sz="3800" i="1" dirty="0" smtClean="0"/>
              <a:t>пропуски в 3-ем учебном модуле</a:t>
            </a:r>
            <a:r>
              <a:rPr lang="ru-RU" sz="2800" dirty="0" smtClean="0"/>
              <a:t>):</a:t>
            </a:r>
            <a:endParaRPr lang="ru-RU" sz="2800" dirty="0" smtClean="0"/>
          </a:p>
          <a:p>
            <a:pPr algn="just"/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569" y="1058755"/>
            <a:ext cx="6086475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9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Результаты 3 учебного модуля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5936" y="110882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Студенты, набравшие на сегодняшний день </a:t>
            </a:r>
            <a:r>
              <a:rPr lang="ru-RU" b="1" dirty="0" smtClean="0"/>
              <a:t>менее 25 % </a:t>
            </a:r>
            <a:r>
              <a:rPr lang="ru-RU" dirty="0" smtClean="0"/>
              <a:t>возможных баллов - 15 баллов (из максимальных 60):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172575"/>
              </p:ext>
            </p:extLst>
          </p:nvPr>
        </p:nvGraphicFramePr>
        <p:xfrm>
          <a:off x="2066721" y="1808152"/>
          <a:ext cx="2592288" cy="3371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4151"/>
                <a:gridCol w="858137"/>
              </a:tblGrid>
              <a:tr h="402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ПМ-1-20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Количество дисциплин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02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Адебаё И.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02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Гарипова А.Д.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02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Дубиев Р.С.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02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Каримуллина А.Д.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02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Коданева А.В.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2289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Мансор И.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2289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Миннемуулин В.Н.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все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223779"/>
              </p:ext>
            </p:extLst>
          </p:nvPr>
        </p:nvGraphicFramePr>
        <p:xfrm>
          <a:off x="5760392" y="1971179"/>
          <a:ext cx="2808312" cy="29580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8664"/>
                <a:gridCol w="929648"/>
              </a:tblGrid>
              <a:tr h="39663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АУБ-1-20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Количество дисциплин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1646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Ахметзанов Р.В.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966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Гибатуллин Т.Р.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8312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Гимадутдинов О.Р.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1646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Зайцев Д.А.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1646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Корнишина Е.Н.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1646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Филатова Е.А.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5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Результаты 3 учебного модуля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5936" y="110882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Студенты, набравшие на сегодняшний день </a:t>
            </a:r>
            <a:r>
              <a:rPr lang="ru-RU" b="1" dirty="0" smtClean="0"/>
              <a:t>менее 25 % </a:t>
            </a:r>
            <a:r>
              <a:rPr lang="ru-RU" dirty="0" smtClean="0"/>
              <a:t>возможных баллов - 15 баллов (из максимальных 60):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52572"/>
              </p:ext>
            </p:extLst>
          </p:nvPr>
        </p:nvGraphicFramePr>
        <p:xfrm>
          <a:off x="2090160" y="2331219"/>
          <a:ext cx="2664296" cy="20162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8192"/>
                <a:gridCol w="936104"/>
              </a:tblGrid>
              <a:tr h="40390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ПМД-1-20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Количество дисциплин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0390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Гизатуллин Д.А.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все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2409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err="1">
                          <a:effectLst/>
                        </a:rPr>
                        <a:t>Ковырушин</a:t>
                      </a:r>
                      <a:r>
                        <a:rPr lang="ru-RU" sz="1100" u="none" strike="noStrike" dirty="0">
                          <a:effectLst/>
                        </a:rPr>
                        <a:t> Л.М.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0390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Маринов Д.В.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8041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Шарафутдинов С.М.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730789"/>
              </p:ext>
            </p:extLst>
          </p:nvPr>
        </p:nvGraphicFramePr>
        <p:xfrm>
          <a:off x="5760392" y="1971179"/>
          <a:ext cx="3384376" cy="3226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1376"/>
                <a:gridCol w="1083000"/>
              </a:tblGrid>
              <a:tr h="38226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ПОВТ-1-20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Количество дисциплин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8226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Архипов К.С.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8226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Белов А.П.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8226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Горшков Т.С.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8226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Лазуркевич Э.И.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8226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Минюкова С.В.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0137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Поленов К.О.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0137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Сулейманов Э.Р.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3098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Результаты 3 учебного модуля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5936" y="110882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Студенты, набравшие на сегодняшний день </a:t>
            </a:r>
            <a:r>
              <a:rPr lang="ru-RU" b="1" dirty="0" smtClean="0"/>
              <a:t>менее 25 % </a:t>
            </a:r>
            <a:r>
              <a:rPr lang="ru-RU" dirty="0" smtClean="0"/>
              <a:t>возможных баллов - 15 баллов (из максимальных 60):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671444"/>
              </p:ext>
            </p:extLst>
          </p:nvPr>
        </p:nvGraphicFramePr>
        <p:xfrm>
          <a:off x="1871960" y="1899171"/>
          <a:ext cx="3240360" cy="31077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6485"/>
                <a:gridCol w="1043875"/>
              </a:tblGrid>
              <a:tr h="428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ПИ-1-20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Количество дисциплин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28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Алексеев Д.Н.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28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Бабаев И.Д.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28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Воронова А.О.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28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Галиев А.Р.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28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Елгушев я.С.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504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Шагиева Э.Р.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477204"/>
              </p:ext>
            </p:extLst>
          </p:nvPr>
        </p:nvGraphicFramePr>
        <p:xfrm>
          <a:off x="5832400" y="2043187"/>
          <a:ext cx="3096344" cy="2376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5514"/>
                <a:gridCol w="990830"/>
              </a:tblGrid>
              <a:tr h="57957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ПИ-2-20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Количество дисциплин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0855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Бачиев М.Р.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7957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Галимьзянов Д.Р.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0855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Ермилова И.С.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556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Результаты 3 учебного модуля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5936" y="110882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Студенты, набравшие на сегодняшний день </a:t>
            </a:r>
            <a:r>
              <a:rPr lang="ru-RU" b="1" dirty="0" smtClean="0"/>
              <a:t>менее 25 % </a:t>
            </a:r>
            <a:r>
              <a:rPr lang="ru-RU" dirty="0" smtClean="0"/>
              <a:t>возможных баллов - 15 баллов (из максимальных 60):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187169"/>
              </p:ext>
            </p:extLst>
          </p:nvPr>
        </p:nvGraphicFramePr>
        <p:xfrm>
          <a:off x="1871960" y="2187203"/>
          <a:ext cx="3024336" cy="2311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0053"/>
                <a:gridCol w="974283"/>
              </a:tblGrid>
              <a:tr h="433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ТРП-2-20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Количество дисциплин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55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Гафуров Р.Р.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все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33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Лямин И.В.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55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Нарбаев А.Р.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все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55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Никифоров Г.О.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038887"/>
              </p:ext>
            </p:extLst>
          </p:nvPr>
        </p:nvGraphicFramePr>
        <p:xfrm>
          <a:off x="5688384" y="2187203"/>
          <a:ext cx="3384376" cy="22748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4107"/>
                <a:gridCol w="1090269"/>
              </a:tblGrid>
              <a:tr h="46981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ТРП-3-20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Количество дисциплин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6981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Гиматдинов А.Р.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9330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Кудрин Э.С.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6981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Мельничук А.а.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9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Шушпанников Ю.П.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988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Результаты 3 учебного модуля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5936" y="110882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Студенты, набравшие на сегодняшний день </a:t>
            </a:r>
            <a:r>
              <a:rPr lang="ru-RU" b="1" dirty="0" smtClean="0"/>
              <a:t>менее 25 % </a:t>
            </a:r>
            <a:r>
              <a:rPr lang="ru-RU" dirty="0" smtClean="0"/>
              <a:t>возможных баллов - 15 баллов (из максимальных 60):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585281"/>
              </p:ext>
            </p:extLst>
          </p:nvPr>
        </p:nvGraphicFramePr>
        <p:xfrm>
          <a:off x="6696496" y="2475235"/>
          <a:ext cx="2664296" cy="12868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1721"/>
                <a:gridCol w="852575"/>
              </a:tblGrid>
              <a:tr h="37774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М-1-20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Количество дисциплин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774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Гареева М.М.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966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Иброгимов М.И.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715455"/>
              </p:ext>
            </p:extLst>
          </p:nvPr>
        </p:nvGraphicFramePr>
        <p:xfrm>
          <a:off x="1943968" y="2043187"/>
          <a:ext cx="3960440" cy="34029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7236"/>
                <a:gridCol w="1293204"/>
              </a:tblGrid>
              <a:tr h="27786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ЭКП-1-20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Количество дисциплин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78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Анисимова А.Н.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417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Алмухамедова Р.С.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78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Давыдова О.С.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78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Дусанова Д.Р.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78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Закирова А.Р.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17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Исаев К.А.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17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Рустемова Р.М.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17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Талыбов Н.В.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78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Хунгбеме Е.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17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Шарапов А.Ф.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796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Результаты 3 учебного модуля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80472" y="1108824"/>
            <a:ext cx="33843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Студенты, набравшие на сегодняшний день </a:t>
            </a:r>
            <a:r>
              <a:rPr lang="ru-RU" b="1" dirty="0" smtClean="0"/>
              <a:t>менее 25 % </a:t>
            </a:r>
            <a:r>
              <a:rPr lang="ru-RU" dirty="0" smtClean="0"/>
              <a:t>возможных баллов - 15 баллов (из максимальных 60).</a:t>
            </a:r>
          </a:p>
          <a:p>
            <a:r>
              <a:rPr lang="ru-RU" dirty="0" smtClean="0"/>
              <a:t>У остальных ребят </a:t>
            </a:r>
            <a:r>
              <a:rPr lang="ru-RU" dirty="0" smtClean="0"/>
              <a:t>этой группы </a:t>
            </a:r>
            <a:r>
              <a:rPr lang="ru-RU" dirty="0" smtClean="0"/>
              <a:t>количество дисциплин, по которым набрано менее 15 баллов, </a:t>
            </a:r>
            <a:r>
              <a:rPr lang="ru-RU" dirty="0" smtClean="0"/>
              <a:t>превышает указанное в таблице.</a:t>
            </a:r>
            <a:endParaRPr lang="ru-RU" dirty="0" smtClean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853414"/>
              </p:ext>
            </p:extLst>
          </p:nvPr>
        </p:nvGraphicFramePr>
        <p:xfrm>
          <a:off x="1727944" y="1050897"/>
          <a:ext cx="4104456" cy="44813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9723"/>
                <a:gridCol w="1404733"/>
              </a:tblGrid>
              <a:tr h="31211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МР-1-20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Количество дисциплин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21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Абделхакем Е.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21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Абдулхай А.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21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Али М.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21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Аль-Хемьяри О.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21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Межекова С.И.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7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Мирзаянов А.Д.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7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Мухачева Т.А.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7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Рыбалкин Е.С.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21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Турсуналиев Н.А.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7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Ушаков Е.Д.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21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Федоров Ю.П.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77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Хазеева Л.Р.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31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Хуснутдтнова В.И.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900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Стипендиальное обеспечение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3968" y="1611139"/>
            <a:ext cx="7416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 результатам ЕГЭ (до 28.02.2021 г):</a:t>
            </a:r>
          </a:p>
          <a:p>
            <a:r>
              <a:rPr lang="ru-RU" b="1" dirty="0" smtClean="0"/>
              <a:t>	Г/Б</a:t>
            </a:r>
            <a:r>
              <a:rPr lang="ru-RU" dirty="0" smtClean="0"/>
              <a:t>					</a:t>
            </a:r>
            <a:r>
              <a:rPr lang="ru-RU" b="1" dirty="0" smtClean="0"/>
              <a:t>В/З</a:t>
            </a:r>
          </a:p>
          <a:p>
            <a:endParaRPr lang="ru-RU" dirty="0"/>
          </a:p>
          <a:p>
            <a:r>
              <a:rPr lang="ru-RU" dirty="0"/>
              <a:t>в</a:t>
            </a:r>
            <a:r>
              <a:rPr lang="ru-RU" dirty="0" smtClean="0"/>
              <a:t>не зависимости от баллов 		</a:t>
            </a:r>
            <a:r>
              <a:rPr lang="ru-RU" dirty="0"/>
              <a:t> 195-199 б – 3000р</a:t>
            </a:r>
            <a:endParaRPr lang="ru-RU" dirty="0" smtClean="0"/>
          </a:p>
          <a:p>
            <a:r>
              <a:rPr lang="ru-RU" dirty="0" smtClean="0"/>
              <a:t>– 1900 р					 200-219 </a:t>
            </a:r>
            <a:r>
              <a:rPr lang="ru-RU" dirty="0"/>
              <a:t>б – 5000р</a:t>
            </a:r>
            <a:endParaRPr lang="ru-RU" dirty="0" smtClean="0"/>
          </a:p>
          <a:p>
            <a:r>
              <a:rPr lang="ru-RU" dirty="0" smtClean="0"/>
              <a:t>195-199 б – 5000р			</a:t>
            </a:r>
            <a:r>
              <a:rPr lang="ru-RU" dirty="0"/>
              <a:t> 220 и выше – 7000р </a:t>
            </a:r>
            <a:endParaRPr lang="ru-RU" dirty="0" smtClean="0"/>
          </a:p>
          <a:p>
            <a:r>
              <a:rPr lang="ru-RU" dirty="0" smtClean="0"/>
              <a:t>200-219 б – 10000р			</a:t>
            </a:r>
          </a:p>
          <a:p>
            <a:r>
              <a:rPr lang="ru-RU" dirty="0" smtClean="0"/>
              <a:t>220-239 б – 12000р			</a:t>
            </a:r>
          </a:p>
          <a:p>
            <a:r>
              <a:rPr lang="ru-RU" dirty="0" smtClean="0"/>
              <a:t>240 и выше – 15000р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4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Стипендиальное обеспечение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3968" y="1611139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655936" y="1755154"/>
            <a:ext cx="8064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Социальная стипендия (ежемесячно, на срок действия справок):</a:t>
            </a:r>
          </a:p>
          <a:p>
            <a:endParaRPr lang="ru-RU" dirty="0" smtClean="0"/>
          </a:p>
          <a:p>
            <a:r>
              <a:rPr lang="ru-RU" dirty="0" smtClean="0"/>
              <a:t>Студенты-сироты - 2850 р</a:t>
            </a:r>
          </a:p>
          <a:p>
            <a:r>
              <a:rPr lang="ru-RU" dirty="0" smtClean="0"/>
              <a:t>Студенты-инвалиды – 2850 р</a:t>
            </a:r>
          </a:p>
          <a:p>
            <a:r>
              <a:rPr lang="ru-RU" dirty="0" smtClean="0"/>
              <a:t>Социальные справки – 2850 р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5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1296000" y="1584360"/>
            <a:ext cx="8505720" cy="39290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55500" lnSpcReduction="20000"/>
          </a:bodyPr>
          <a:lstStyle/>
          <a:p>
            <a:pPr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Candara"/>
              </a:rPr>
              <a:t>В настоящее время в состав ИЦТЭ входят 12 кафедр (7 выпускающих и 5 общеобразовательных):</a:t>
            </a:r>
            <a:endParaRPr lang="ru-RU" sz="2800" b="0" strike="noStrike" spc="-1">
              <a:solidFill>
                <a:srgbClr val="000000"/>
              </a:solidFill>
              <a:latin typeface="Gill Sans MT"/>
            </a:endParaRPr>
          </a:p>
          <a:p>
            <a:pPr marL="984240" indent="-272520">
              <a:lnSpc>
                <a:spcPct val="100000"/>
              </a:lnSpc>
              <a:spcBef>
                <a:spcPts val="561"/>
              </a:spcBef>
              <a:buClr>
                <a:srgbClr val="31B6F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Candara"/>
              </a:rPr>
              <a:t>Информатика и информационно-управляющие системы</a:t>
            </a:r>
            <a:endParaRPr lang="ru-RU" sz="2800" b="0" strike="noStrike" spc="-1">
              <a:solidFill>
                <a:srgbClr val="000000"/>
              </a:solidFill>
              <a:latin typeface="Gill Sans MT"/>
            </a:endParaRPr>
          </a:p>
          <a:p>
            <a:pPr marL="984240" indent="-272520">
              <a:lnSpc>
                <a:spcPct val="100000"/>
              </a:lnSpc>
              <a:spcBef>
                <a:spcPts val="561"/>
              </a:spcBef>
              <a:buClr>
                <a:srgbClr val="31B6F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Candara"/>
              </a:rPr>
              <a:t>Инженерная кибернетика</a:t>
            </a:r>
            <a:endParaRPr lang="ru-RU" sz="2800" b="0" strike="noStrike" spc="-1">
              <a:solidFill>
                <a:srgbClr val="000000"/>
              </a:solidFill>
              <a:latin typeface="Gill Sans MT"/>
            </a:endParaRPr>
          </a:p>
          <a:p>
            <a:pPr marL="984240" indent="-272520">
              <a:lnSpc>
                <a:spcPct val="100000"/>
              </a:lnSpc>
              <a:spcBef>
                <a:spcPts val="561"/>
              </a:spcBef>
              <a:buClr>
                <a:srgbClr val="31B6F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Candara"/>
              </a:rPr>
              <a:t>Приборостроение и мехатроника</a:t>
            </a:r>
            <a:endParaRPr lang="ru-RU" sz="2800" b="0" strike="noStrike" spc="-1">
              <a:solidFill>
                <a:srgbClr val="000000"/>
              </a:solidFill>
              <a:latin typeface="Gill Sans MT"/>
            </a:endParaRPr>
          </a:p>
          <a:p>
            <a:pPr marL="984240" indent="-272520">
              <a:lnSpc>
                <a:spcPct val="100000"/>
              </a:lnSpc>
              <a:spcBef>
                <a:spcPts val="561"/>
              </a:spcBef>
              <a:buClr>
                <a:srgbClr val="31B6F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Candara"/>
              </a:rPr>
              <a:t>Экономика и организация производства</a:t>
            </a:r>
            <a:endParaRPr lang="ru-RU" sz="2800" b="0" strike="noStrike" spc="-1">
              <a:solidFill>
                <a:srgbClr val="000000"/>
              </a:solidFill>
              <a:latin typeface="Gill Sans MT"/>
            </a:endParaRPr>
          </a:p>
          <a:p>
            <a:pPr marL="984240" indent="-272520">
              <a:lnSpc>
                <a:spcPct val="100000"/>
              </a:lnSpc>
              <a:spcBef>
                <a:spcPts val="561"/>
              </a:spcBef>
              <a:buClr>
                <a:srgbClr val="31B6F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Candara"/>
              </a:rPr>
              <a:t>Менеджмент</a:t>
            </a:r>
            <a:endParaRPr lang="ru-RU" sz="2800" b="0" strike="noStrike" spc="-1">
              <a:solidFill>
                <a:srgbClr val="000000"/>
              </a:solidFill>
              <a:latin typeface="Gill Sans MT"/>
            </a:endParaRPr>
          </a:p>
          <a:p>
            <a:pPr marL="984240" indent="-272520">
              <a:lnSpc>
                <a:spcPct val="100000"/>
              </a:lnSpc>
              <a:spcBef>
                <a:spcPts val="561"/>
              </a:spcBef>
              <a:buClr>
                <a:srgbClr val="31B6F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Candara"/>
              </a:rPr>
              <a:t>Социология, политология и право</a:t>
            </a:r>
            <a:endParaRPr lang="ru-RU" sz="2800" b="0" strike="noStrike" spc="-1">
              <a:solidFill>
                <a:srgbClr val="000000"/>
              </a:solidFill>
              <a:latin typeface="Gill Sans MT"/>
            </a:endParaRPr>
          </a:p>
          <a:p>
            <a:pPr marL="984240" indent="-272520">
              <a:lnSpc>
                <a:spcPct val="100000"/>
              </a:lnSpc>
              <a:spcBef>
                <a:spcPts val="561"/>
              </a:spcBef>
              <a:buClr>
                <a:srgbClr val="31B6F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Candara"/>
              </a:rPr>
              <a:t>Философия и медиакоммуникации</a:t>
            </a:r>
            <a:endParaRPr lang="ru-RU" sz="2800" b="0" strike="noStrike" spc="-1">
              <a:solidFill>
                <a:srgbClr val="000000"/>
              </a:solidFill>
              <a:latin typeface="Gill Sans MT"/>
            </a:endParaRPr>
          </a:p>
          <a:p>
            <a:pPr marL="984240" indent="-272520">
              <a:lnSpc>
                <a:spcPct val="100000"/>
              </a:lnSpc>
              <a:spcBef>
                <a:spcPts val="561"/>
              </a:spcBef>
              <a:buClr>
                <a:srgbClr val="31B6F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Candara"/>
              </a:rPr>
              <a:t>Высшая математика</a:t>
            </a:r>
            <a:endParaRPr lang="ru-RU" sz="2800" b="0" strike="noStrike" spc="-1">
              <a:solidFill>
                <a:srgbClr val="000000"/>
              </a:solidFill>
              <a:latin typeface="Gill Sans MT"/>
            </a:endParaRPr>
          </a:p>
          <a:p>
            <a:pPr marL="984240" indent="-272520">
              <a:lnSpc>
                <a:spcPct val="100000"/>
              </a:lnSpc>
              <a:spcBef>
                <a:spcPts val="561"/>
              </a:spcBef>
              <a:buClr>
                <a:srgbClr val="31B6F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Candara"/>
              </a:rPr>
              <a:t>Инженерная графика</a:t>
            </a:r>
            <a:endParaRPr lang="ru-RU" sz="2800" b="0" strike="noStrike" spc="-1">
              <a:solidFill>
                <a:srgbClr val="000000"/>
              </a:solidFill>
              <a:latin typeface="Gill Sans MT"/>
            </a:endParaRPr>
          </a:p>
          <a:p>
            <a:pPr marL="984240" indent="-272520">
              <a:lnSpc>
                <a:spcPct val="100000"/>
              </a:lnSpc>
              <a:spcBef>
                <a:spcPts val="561"/>
              </a:spcBef>
              <a:buClr>
                <a:srgbClr val="31B6F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Candara"/>
              </a:rPr>
              <a:t>История и педагогика</a:t>
            </a:r>
            <a:endParaRPr lang="ru-RU" sz="2800" b="0" strike="noStrike" spc="-1">
              <a:solidFill>
                <a:srgbClr val="000000"/>
              </a:solidFill>
              <a:latin typeface="Gill Sans MT"/>
            </a:endParaRPr>
          </a:p>
          <a:p>
            <a:pPr marL="984240" indent="-272520">
              <a:lnSpc>
                <a:spcPct val="100000"/>
              </a:lnSpc>
              <a:spcBef>
                <a:spcPts val="561"/>
              </a:spcBef>
              <a:buClr>
                <a:srgbClr val="31B6F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Candara"/>
              </a:rPr>
              <a:t>Иностранные языки</a:t>
            </a:r>
            <a:endParaRPr lang="ru-RU" sz="2800" b="0" strike="noStrike" spc="-1">
              <a:solidFill>
                <a:srgbClr val="000000"/>
              </a:solidFill>
              <a:latin typeface="Gill Sans MT"/>
            </a:endParaRPr>
          </a:p>
          <a:p>
            <a:pPr marL="984240" indent="-272520">
              <a:lnSpc>
                <a:spcPct val="100000"/>
              </a:lnSpc>
              <a:spcBef>
                <a:spcPts val="561"/>
              </a:spcBef>
              <a:buClr>
                <a:srgbClr val="31B6FD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Candara"/>
              </a:rPr>
              <a:t>Физическое воспитание</a:t>
            </a:r>
            <a:endParaRPr lang="ru-RU" sz="2800" b="0" strike="noStrike" spc="-1">
              <a:solidFill>
                <a:srgbClr val="000000"/>
              </a:solidFill>
              <a:latin typeface="Gill Sans MT"/>
            </a:endParaRPr>
          </a:p>
          <a:p>
            <a:pPr algn="just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1584000" y="279000"/>
            <a:ext cx="7990920" cy="10357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ndara"/>
              </a:rPr>
              <a:t>Институт цифровых технологий и экономики</a:t>
            </a:r>
            <a:endParaRPr lang="ru-RU" sz="40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Стипендиальное обеспечение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3968" y="1611139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655936" y="1789899"/>
            <a:ext cx="8064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 результатам </a:t>
            </a:r>
            <a:r>
              <a:rPr lang="ru-RU" b="1" dirty="0" smtClean="0"/>
              <a:t>сессии </a:t>
            </a:r>
            <a:r>
              <a:rPr lang="ru-RU" b="1" dirty="0" smtClean="0"/>
              <a:t>– академическая стипендия:</a:t>
            </a:r>
          </a:p>
          <a:p>
            <a:endParaRPr lang="ru-RU" b="1" dirty="0" smtClean="0"/>
          </a:p>
          <a:p>
            <a:r>
              <a:rPr lang="ru-RU" dirty="0" smtClean="0"/>
              <a:t>«4» – 1900 р</a:t>
            </a:r>
          </a:p>
          <a:p>
            <a:r>
              <a:rPr lang="ru-RU" dirty="0" smtClean="0"/>
              <a:t>«4» и «5» – 2000р</a:t>
            </a:r>
          </a:p>
          <a:p>
            <a:r>
              <a:rPr lang="ru-RU" dirty="0" smtClean="0"/>
              <a:t>«5» – 2600 р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879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Стипендиальное обеспечение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3968" y="1611139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655936" y="1789899"/>
            <a:ext cx="80648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 результатам активной деятельности студентов в течении </a:t>
            </a:r>
            <a:r>
              <a:rPr lang="ru-RU" b="1" dirty="0" smtClean="0"/>
              <a:t>семестра </a:t>
            </a:r>
            <a:r>
              <a:rPr lang="ru-RU" b="1" dirty="0" smtClean="0"/>
              <a:t>– повышенная академическая стипендия:</a:t>
            </a:r>
          </a:p>
          <a:p>
            <a:endParaRPr lang="ru-RU" b="1" dirty="0" smtClean="0"/>
          </a:p>
          <a:p>
            <a:r>
              <a:rPr lang="ru-RU" dirty="0" smtClean="0"/>
              <a:t>За учебную деятельность – 8000 р</a:t>
            </a:r>
          </a:p>
          <a:p>
            <a:r>
              <a:rPr lang="ru-RU" dirty="0" smtClean="0"/>
              <a:t>За научную деятельность – 9000р</a:t>
            </a:r>
          </a:p>
          <a:p>
            <a:r>
              <a:rPr lang="ru-RU" dirty="0" smtClean="0"/>
              <a:t>За общественную деятельность – 6000р</a:t>
            </a:r>
          </a:p>
          <a:p>
            <a:r>
              <a:rPr lang="ru-RU" dirty="0" smtClean="0"/>
              <a:t>За культурную деятельность – 6000р</a:t>
            </a:r>
          </a:p>
          <a:p>
            <a:r>
              <a:rPr lang="ru-RU" dirty="0" smtClean="0"/>
              <a:t>За спортивную деятельность – 6000р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42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314995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 smtClean="0">
                <a:solidFill>
                  <a:srgbClr val="000000"/>
                </a:solidFill>
                <a:latin typeface="Gill Sans MT"/>
              </a:rPr>
              <a:t>Стипендиальное обеспечение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3968" y="1611139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655936" y="1789899"/>
            <a:ext cx="8064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Стипендия Ректора КГЭУ</a:t>
            </a:r>
          </a:p>
          <a:p>
            <a:endParaRPr lang="ru-RU" dirty="0" smtClean="0"/>
          </a:p>
          <a:p>
            <a:r>
              <a:rPr lang="ru-RU" dirty="0" smtClean="0"/>
              <a:t>Призерам и победителям олимпиад</a:t>
            </a:r>
          </a:p>
          <a:p>
            <a:endParaRPr lang="ru-RU" dirty="0"/>
          </a:p>
          <a:p>
            <a:r>
              <a:rPr lang="ru-RU" dirty="0" smtClean="0"/>
              <a:t>Материальная помощь (2 раза в год – ноябрь, март)</a:t>
            </a:r>
          </a:p>
          <a:p>
            <a:endParaRPr lang="ru-RU" dirty="0"/>
          </a:p>
          <a:p>
            <a:r>
              <a:rPr lang="ru-RU" dirty="0" smtClean="0"/>
              <a:t>Разовые выплаты (например, в связи с мерами по снижению </a:t>
            </a:r>
            <a:r>
              <a:rPr lang="ru-RU" dirty="0"/>
              <a:t>рисков распространения новой </a:t>
            </a:r>
            <a:r>
              <a:rPr lang="ru-RU" dirty="0" err="1"/>
              <a:t>короновирусной</a:t>
            </a:r>
            <a:r>
              <a:rPr lang="ru-RU" dirty="0"/>
              <a:t> инфекции в образовательных организациях высшего </a:t>
            </a:r>
            <a:r>
              <a:rPr lang="ru-RU" dirty="0" smtClean="0"/>
              <a:t>образования)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101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1527548" y="66678"/>
            <a:ext cx="7025529" cy="1249902"/>
          </a:xfrm>
          <a:prstGeom prst="roundRect">
            <a:avLst>
              <a:gd name="adj" fmla="val 16667"/>
            </a:avLst>
          </a:prstGeom>
          <a:solidFill>
            <a:srgbClr val="31B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248" name="Table 2"/>
          <p:cNvGraphicFramePr/>
          <p:nvPr/>
        </p:nvGraphicFramePr>
        <p:xfrm>
          <a:off x="1468015" y="1763675"/>
          <a:ext cx="7144596" cy="2910248"/>
        </p:xfrm>
        <a:graphic>
          <a:graphicData uri="http://schemas.openxmlformats.org/drawingml/2006/table">
            <a:tbl>
              <a:tblPr/>
              <a:tblGrid>
                <a:gridCol w="3572298"/>
                <a:gridCol w="3572298"/>
              </a:tblGrid>
              <a:tr h="28730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Объединенный совет обучающихся КГЭУ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Студенческий клуб КГЭУ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Студенческое научное общество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Союз Студентов и Аспирантов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Союз иностранных Студентов и Аспирантов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Волонтерский центр "Энергия добра"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Молодежный бизнес инкубатор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Студенческий спортивный клуб "Энерго"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Студенческая антикоррупционная комиссия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endParaRPr lang="ru-RU" sz="1300" b="0" strike="noStrike" spc="-1">
                        <a:latin typeface="Arial"/>
                      </a:endParaRPr>
                    </a:p>
                  </a:txBody>
                  <a:tcPr marL="75607" marR="75607" marT="37804" marB="37804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Поисковый отряд КГЭУ "Поисковая тропа"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Студенческий медиацентр "STUDMEDIA"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Студенческая служба безопасности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Студенческий совет общежития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Тьюторы КГЭУ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Совет Общественных наблюдателей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Штаб студенческих трудовых отрядов КГЭУ "Теслa"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Антитеррорестическая комиссия в РТ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r>
                        <a:rPr lang="ru-RU" sz="1300" b="0" strike="noStrike" spc="-1">
                          <a:solidFill>
                            <a:srgbClr val="073E87"/>
                          </a:solidFill>
                          <a:latin typeface="Candara"/>
                        </a:rPr>
                        <a:t>Первичная профсоюзная организация студентов и аспирантов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 marL="444600" algn="just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0" algn="l"/>
                        </a:tabLst>
                      </a:pPr>
                      <a:endParaRPr lang="ru-RU" sz="1300" b="0" strike="noStrike" spc="-1">
                        <a:latin typeface="Arial"/>
                      </a:endParaRPr>
                    </a:p>
                  </a:txBody>
                  <a:tcPr marL="75607" marR="75607" marT="37804" marB="37804">
                    <a:noFill/>
                  </a:tcPr>
                </a:tc>
              </a:tr>
            </a:tbl>
          </a:graphicData>
        </a:graphic>
      </p:graphicFrame>
      <p:sp>
        <p:nvSpPr>
          <p:cNvPr id="249" name="TextShape 3"/>
          <p:cNvSpPr txBox="1"/>
          <p:nvPr/>
        </p:nvSpPr>
        <p:spPr>
          <a:xfrm>
            <a:off x="1637982" y="130974"/>
            <a:ext cx="6804362" cy="1035582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646" spc="-1" dirty="0">
                <a:solidFill>
                  <a:srgbClr val="FFFFFF"/>
                </a:solidFill>
                <a:latin typeface="Candara"/>
              </a:rPr>
              <a:t>Казанский государственный энергетический университет</a:t>
            </a:r>
            <a:endParaRPr lang="ru-RU" sz="2646" spc="-1" dirty="0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50" name="CustomShape 4"/>
          <p:cNvSpPr/>
          <p:nvPr/>
        </p:nvSpPr>
        <p:spPr>
          <a:xfrm>
            <a:off x="1527548" y="1322533"/>
            <a:ext cx="7025529" cy="8331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 algn="ctr">
              <a:spcBef>
                <a:spcPts val="546"/>
              </a:spcBef>
              <a:tabLst>
                <a:tab pos="0" algn="l"/>
              </a:tabLst>
            </a:pPr>
            <a:r>
              <a:rPr lang="ru-RU" sz="2150" b="1" spc="-1">
                <a:solidFill>
                  <a:srgbClr val="073E87"/>
                </a:solidFill>
                <a:latin typeface="Candara"/>
              </a:rPr>
              <a:t>18</a:t>
            </a:r>
            <a:r>
              <a:rPr lang="ru-RU" sz="2150" spc="-1">
                <a:solidFill>
                  <a:srgbClr val="073E87"/>
                </a:solidFill>
                <a:latin typeface="Candara"/>
              </a:rPr>
              <a:t> студенческих общественных организаций:</a:t>
            </a:r>
            <a:endParaRPr lang="ru-RU" sz="215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730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1527548" y="66678"/>
            <a:ext cx="7025529" cy="588189"/>
          </a:xfrm>
          <a:prstGeom prst="roundRect">
            <a:avLst>
              <a:gd name="adj" fmla="val 16667"/>
            </a:avLst>
          </a:prstGeom>
          <a:solidFill>
            <a:srgbClr val="31B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8" name="TextShape 2"/>
          <p:cNvSpPr txBox="1"/>
          <p:nvPr/>
        </p:nvSpPr>
        <p:spPr>
          <a:xfrm>
            <a:off x="1637982" y="130973"/>
            <a:ext cx="6804362" cy="464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646" spc="-1">
                <a:solidFill>
                  <a:srgbClr val="FFFFFF"/>
                </a:solidFill>
                <a:latin typeface="Candara"/>
              </a:rPr>
              <a:t>Спартакиада первокурсников</a:t>
            </a:r>
            <a:endParaRPr lang="ru-RU" sz="2646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59" name="Рисунок 258"/>
          <p:cNvPicPr/>
          <p:nvPr/>
        </p:nvPicPr>
        <p:blipFill>
          <a:blip r:embed="rId3"/>
          <a:stretch/>
        </p:blipFill>
        <p:spPr>
          <a:xfrm>
            <a:off x="1248932" y="790901"/>
            <a:ext cx="7620564" cy="459686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8317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1527548" y="66678"/>
            <a:ext cx="7025529" cy="588189"/>
          </a:xfrm>
          <a:prstGeom prst="roundRect">
            <a:avLst>
              <a:gd name="adj" fmla="val 16667"/>
            </a:avLst>
          </a:prstGeom>
          <a:solidFill>
            <a:srgbClr val="31B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2" name="TextShape 2"/>
          <p:cNvSpPr txBox="1"/>
          <p:nvPr/>
        </p:nvSpPr>
        <p:spPr>
          <a:xfrm>
            <a:off x="1637982" y="130973"/>
            <a:ext cx="6804362" cy="464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646" spc="-1">
                <a:solidFill>
                  <a:srgbClr val="FFFFFF"/>
                </a:solidFill>
                <a:latin typeface="Candara"/>
              </a:rPr>
              <a:t>День первокурсника</a:t>
            </a:r>
            <a:endParaRPr lang="ru-RU" sz="2646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53" name="Рисунок 252"/>
          <p:cNvPicPr/>
          <p:nvPr/>
        </p:nvPicPr>
        <p:blipFill>
          <a:blip r:embed="rId3"/>
          <a:stretch/>
        </p:blipFill>
        <p:spPr>
          <a:xfrm>
            <a:off x="1427829" y="714400"/>
            <a:ext cx="7273783" cy="4963592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570793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1527548" y="66678"/>
            <a:ext cx="7025529" cy="588189"/>
          </a:xfrm>
          <a:prstGeom prst="roundRect">
            <a:avLst>
              <a:gd name="adj" fmla="val 16667"/>
            </a:avLst>
          </a:prstGeom>
          <a:solidFill>
            <a:srgbClr val="31B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TextShape 2"/>
          <p:cNvSpPr txBox="1"/>
          <p:nvPr/>
        </p:nvSpPr>
        <p:spPr>
          <a:xfrm>
            <a:off x="1637982" y="130973"/>
            <a:ext cx="6804362" cy="464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646" spc="-1">
                <a:solidFill>
                  <a:srgbClr val="FFFFFF"/>
                </a:solidFill>
                <a:latin typeface="Candara"/>
              </a:rPr>
              <a:t>Гала-концерт</a:t>
            </a:r>
            <a:endParaRPr lang="ru-RU" sz="2646" spc="-1">
              <a:solidFill>
                <a:srgbClr val="000000"/>
              </a:solidFill>
              <a:latin typeface="Candara"/>
            </a:endParaRPr>
          </a:p>
        </p:txBody>
      </p:sp>
      <p:pic>
        <p:nvPicPr>
          <p:cNvPr id="256" name="Рисунок 255"/>
          <p:cNvPicPr/>
          <p:nvPr/>
        </p:nvPicPr>
        <p:blipFill>
          <a:blip r:embed="rId3"/>
          <a:stretch/>
        </p:blipFill>
        <p:spPr>
          <a:xfrm>
            <a:off x="1219760" y="714400"/>
            <a:ext cx="7672061" cy="5115402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9800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720000" y="1584360"/>
            <a:ext cx="9081720" cy="39290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6000"/>
          </a:bodyPr>
          <a:lstStyle/>
          <a:p>
            <a:pPr marL="444600" algn="just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endParaRPr lang="ru-RU" sz="2800" spc="-1" dirty="0" smtClean="0">
              <a:solidFill>
                <a:srgbClr val="000000"/>
              </a:solidFill>
              <a:latin typeface="Gill Sans MT"/>
            </a:endParaRPr>
          </a:p>
          <a:p>
            <a:pPr marL="444600" algn="just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ru-RU" sz="2800" spc="-1" dirty="0" smtClean="0">
                <a:solidFill>
                  <a:srgbClr val="000000"/>
                </a:solidFill>
                <a:latin typeface="Gill Sans MT"/>
              </a:rPr>
              <a:t>С 26 ноября 2020 г –</a:t>
            </a:r>
          </a:p>
          <a:p>
            <a:pPr marL="444600" algn="just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endParaRPr lang="ru-RU" sz="2800" b="0" strike="noStrike" spc="-1" dirty="0" smtClean="0">
              <a:solidFill>
                <a:srgbClr val="000000"/>
              </a:solidFill>
              <a:latin typeface="Gill Sans MT"/>
            </a:endParaRPr>
          </a:p>
          <a:p>
            <a:pPr marL="444600" algn="just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ru-RU" sz="2800" spc="-1" dirty="0" smtClean="0">
                <a:solidFill>
                  <a:srgbClr val="000000"/>
                </a:solidFill>
                <a:latin typeface="Gill Sans MT"/>
              </a:rPr>
              <a:t>	на ОЧНОЕ обучение вышли ВСЕ курсы и группы</a:t>
            </a:r>
            <a:endParaRPr lang="ru-RU" sz="28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0" name="TextShape 2"/>
          <p:cNvSpPr txBox="1"/>
          <p:nvPr/>
        </p:nvSpPr>
        <p:spPr>
          <a:xfrm>
            <a:off x="1224000" y="279000"/>
            <a:ext cx="8350920" cy="10357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ndara"/>
              </a:rPr>
              <a:t>Казанский государственный энергетический университет</a:t>
            </a:r>
            <a:endParaRPr lang="ru-RU" sz="40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55405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1578600" y="296640"/>
            <a:ext cx="8164440" cy="121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>
            <a:normAutofit fontScale="73000" lnSpcReduction="20000"/>
          </a:bodyPr>
          <a:lstStyle/>
          <a:p>
            <a:pPr>
              <a:lnSpc>
                <a:spcPct val="100000"/>
              </a:lnSpc>
            </a:pPr>
            <a:r>
              <a:rPr lang="ru-RU" sz="4300" b="0" strike="noStrike" spc="-1" dirty="0">
                <a:solidFill>
                  <a:srgbClr val="572314"/>
                </a:solidFill>
                <a:latin typeface="Gill Sans MT"/>
              </a:rPr>
              <a:t>Организация </a:t>
            </a:r>
            <a:r>
              <a:rPr lang="ru-RU" sz="4300" b="0" strike="noStrike" spc="-1" dirty="0" smtClean="0">
                <a:solidFill>
                  <a:srgbClr val="572314"/>
                </a:solidFill>
                <a:latin typeface="Gill Sans MT"/>
              </a:rPr>
              <a:t>санитарно-гигиенических мер </a:t>
            </a:r>
            <a:r>
              <a:rPr lang="ru-RU" sz="4300" b="0" strike="noStrike" spc="-1" dirty="0">
                <a:solidFill>
                  <a:srgbClr val="572314"/>
                </a:solidFill>
                <a:latin typeface="Gill Sans MT"/>
              </a:rPr>
              <a:t>профилактики </a:t>
            </a:r>
            <a:r>
              <a:rPr lang="en-US" sz="4300" b="0" strike="noStrike" spc="-1" dirty="0">
                <a:solidFill>
                  <a:srgbClr val="572314"/>
                </a:solidFill>
                <a:latin typeface="Gill Sans MT"/>
              </a:rPr>
              <a:t>COVID-19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8" name="TextShape 2"/>
          <p:cNvSpPr txBox="1"/>
          <p:nvPr/>
        </p:nvSpPr>
        <p:spPr>
          <a:xfrm>
            <a:off x="1592280" y="1794240"/>
            <a:ext cx="8164440" cy="1950480"/>
          </a:xfrm>
          <a:prstGeom prst="rect">
            <a:avLst/>
          </a:prstGeom>
          <a:noFill/>
          <a:ln>
            <a:noFill/>
          </a:ln>
        </p:spPr>
        <p:txBody>
          <a:bodyPr lIns="90000" tIns="0" rIns="90000" bIns="45000">
            <a:normAutofit fontScale="89000" lnSpcReduction="20000"/>
          </a:bodyPr>
          <a:lstStyle/>
          <a:p>
            <a:pPr marL="27360"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ru-RU" sz="2600" b="0" strike="noStrike" spc="-1" dirty="0">
                <a:solidFill>
                  <a:srgbClr val="361309"/>
                </a:solidFill>
                <a:latin typeface="Gill Sans MT"/>
              </a:rPr>
              <a:t>Основание:</a:t>
            </a:r>
            <a:endParaRPr lang="ru-RU" sz="2600" b="0" strike="noStrike" spc="-1" dirty="0">
              <a:latin typeface="Arial"/>
            </a:endParaRPr>
          </a:p>
          <a:p>
            <a:pPr marL="27360"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ru-RU" sz="2600" b="0" strike="noStrike" spc="-1" dirty="0">
                <a:solidFill>
                  <a:srgbClr val="361309"/>
                </a:solidFill>
                <a:latin typeface="Gill Sans MT"/>
              </a:rPr>
              <a:t>- Рекомендации </a:t>
            </a:r>
            <a:r>
              <a:rPr lang="ru-RU" sz="2600" b="0" strike="noStrike" spc="-1" dirty="0" err="1">
                <a:solidFill>
                  <a:srgbClr val="361309"/>
                </a:solidFill>
                <a:latin typeface="Gill Sans MT"/>
              </a:rPr>
              <a:t>Роспотребнадзора</a:t>
            </a:r>
            <a:r>
              <a:rPr lang="ru-RU" sz="2600" b="0" strike="noStrike" spc="-1" dirty="0">
                <a:solidFill>
                  <a:srgbClr val="361309"/>
                </a:solidFill>
                <a:latin typeface="Gill Sans MT"/>
              </a:rPr>
              <a:t> РФ по профилактике новой </a:t>
            </a:r>
            <a:r>
              <a:rPr lang="ru-RU" sz="2600" b="0" strike="noStrike" spc="-1" dirty="0" err="1">
                <a:solidFill>
                  <a:srgbClr val="361309"/>
                </a:solidFill>
                <a:latin typeface="Gill Sans MT"/>
              </a:rPr>
              <a:t>короновирусной</a:t>
            </a:r>
            <a:r>
              <a:rPr lang="ru-RU" sz="2600" b="0" strike="noStrike" spc="-1" dirty="0">
                <a:solidFill>
                  <a:srgbClr val="361309"/>
                </a:solidFill>
                <a:latin typeface="Gill Sans MT"/>
              </a:rPr>
              <a:t> инфекции (</a:t>
            </a:r>
            <a:r>
              <a:rPr lang="en-US" sz="2600" b="0" strike="noStrike" spc="-1" dirty="0">
                <a:solidFill>
                  <a:srgbClr val="361309"/>
                </a:solidFill>
                <a:latin typeface="Gill Sans MT"/>
              </a:rPr>
              <a:t>COVID-19</a:t>
            </a:r>
            <a:r>
              <a:rPr lang="ru-RU" sz="2600" b="0" strike="noStrike" spc="-1" dirty="0">
                <a:solidFill>
                  <a:srgbClr val="361309"/>
                </a:solidFill>
                <a:latin typeface="Gill Sans MT"/>
              </a:rPr>
              <a:t>) в образовательных организациях высшего образования от 29.07.2020 МР 3.1./2.1.0205-20;</a:t>
            </a:r>
            <a:endParaRPr lang="ru-RU" sz="2600" b="0" strike="noStrike" spc="-1" dirty="0">
              <a:latin typeface="Arial"/>
            </a:endParaRPr>
          </a:p>
          <a:p>
            <a:pPr marL="27360"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ru-RU" sz="2600" b="0" strike="noStrike" spc="-1" dirty="0">
                <a:solidFill>
                  <a:srgbClr val="361309"/>
                </a:solidFill>
                <a:latin typeface="Gill Sans MT"/>
              </a:rPr>
              <a:t> - Приказ ректора КГЭУ № 223 от 24.08.2020г.</a:t>
            </a:r>
            <a:endParaRPr lang="ru-RU" sz="2600" b="0" strike="noStrike" spc="-1" dirty="0">
              <a:latin typeface="Arial"/>
            </a:endParaRPr>
          </a:p>
        </p:txBody>
      </p:sp>
      <p:sp>
        <p:nvSpPr>
          <p:cNvPr id="239" name="CustomShape 3"/>
          <p:cNvSpPr/>
          <p:nvPr/>
        </p:nvSpPr>
        <p:spPr>
          <a:xfrm>
            <a:off x="4310640" y="4787640"/>
            <a:ext cx="202248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Gill Sans MT"/>
              </a:rPr>
              <a:t>Казань, 2020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40" name="Picture 1_1" descr="C:\Users\novoselova.ea\Documents\Профилактика медиц\_5e7f317a6c92e4.85364817.jpg"/>
          <p:cNvPicPr/>
          <p:nvPr/>
        </p:nvPicPr>
        <p:blipFill>
          <a:blip r:embed="rId2"/>
          <a:stretch/>
        </p:blipFill>
        <p:spPr>
          <a:xfrm>
            <a:off x="7402680" y="3710160"/>
            <a:ext cx="2295360" cy="166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1581840" y="226080"/>
            <a:ext cx="8265240" cy="945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>
                <a:solidFill>
                  <a:srgbClr val="572314"/>
                </a:solidFill>
                <a:latin typeface="Gill Sans MT"/>
              </a:rPr>
              <a:t>Защита органов дыхания</a:t>
            </a:r>
            <a:endParaRPr lang="ru-RU" sz="43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42" name="TextShape 2"/>
          <p:cNvSpPr txBox="1"/>
          <p:nvPr/>
        </p:nvSpPr>
        <p:spPr>
          <a:xfrm>
            <a:off x="1581840" y="1196280"/>
            <a:ext cx="8265240" cy="3969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fontScale="83000" lnSpcReduction="20000"/>
          </a:bodyPr>
          <a:lstStyle/>
          <a:p>
            <a:pPr marL="365760" indent="-28296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lang="ru-RU" sz="3200" b="0" strike="noStrike" spc="-1">
                <a:solidFill>
                  <a:srgbClr val="000000"/>
                </a:solidFill>
                <a:latin typeface="Gill Sans MT"/>
              </a:rPr>
              <a:t>В учебных аудиториях, лекционных залах обязательно ношение масок. Менять одноразовые маски необходимо не реже 1 раза в 3 часа, других средств индивидуальной защиты органов дыхания – согласно инструкции по их применению.</a:t>
            </a:r>
          </a:p>
          <a:p>
            <a:pPr marL="365760" indent="-28296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lang="ru-RU" sz="3200" b="0" strike="noStrike" spc="-1">
                <a:solidFill>
                  <a:srgbClr val="000000"/>
                </a:solidFill>
                <a:latin typeface="Gill Sans MT"/>
              </a:rPr>
              <a:t>Не использовать повторно одноразовые или увлажненные маски.</a:t>
            </a:r>
          </a:p>
          <a:p>
            <a:pPr marL="365760" indent="-28296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lang="ru-RU" sz="3200" b="0" strike="noStrike" spc="-1">
                <a:solidFill>
                  <a:srgbClr val="000000"/>
                </a:solidFill>
                <a:latin typeface="Gill Sans MT"/>
              </a:rPr>
              <a:t>При проведении учебных занятий творческой направленности допускается НЕ использовать маски.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1581840" y="226080"/>
            <a:ext cx="8265240" cy="945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>
                <a:solidFill>
                  <a:srgbClr val="572314"/>
                </a:solidFill>
                <a:latin typeface="Gill Sans MT"/>
              </a:rPr>
              <a:t>Обработка рук</a:t>
            </a:r>
            <a:endParaRPr lang="ru-RU" sz="43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44" name="TextShape 2"/>
          <p:cNvSpPr txBox="1"/>
          <p:nvPr/>
        </p:nvSpPr>
        <p:spPr>
          <a:xfrm>
            <a:off x="1581840" y="1196280"/>
            <a:ext cx="8265240" cy="3969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365760" indent="-28296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lang="ru-RU" sz="2800" b="0" strike="noStrike" spc="-1">
                <a:solidFill>
                  <a:srgbClr val="000000"/>
                </a:solidFill>
                <a:latin typeface="Gill Sans MT"/>
              </a:rPr>
              <a:t>При входе во все корпуса университета, в холле, в местах общего пользования, в столовых и туалетах установлены антисептические средства.</a:t>
            </a:r>
          </a:p>
          <a:p>
            <a:pPr marL="365760" indent="-28296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lang="ru-RU" sz="2800" b="0" strike="noStrike" spc="-1">
                <a:solidFill>
                  <a:srgbClr val="000000"/>
                </a:solidFill>
                <a:latin typeface="Gill Sans MT"/>
              </a:rPr>
              <a:t>Необходимо регулярно обрабатывать руки антисептиком.</a:t>
            </a:r>
          </a:p>
        </p:txBody>
      </p:sp>
      <p:pic>
        <p:nvPicPr>
          <p:cNvPr id="245" name="Picture 1_0" descr="C:\Users\novoselova.ea\Documents\Профилактика медиц\5-vidov-antiseptikov-spreev-dlya-ruk-i-poverhnostej-2.jpg"/>
          <p:cNvPicPr/>
          <p:nvPr/>
        </p:nvPicPr>
        <p:blipFill>
          <a:blip r:embed="rId2"/>
          <a:stretch/>
        </p:blipFill>
        <p:spPr>
          <a:xfrm>
            <a:off x="1422720" y="3487320"/>
            <a:ext cx="2839680" cy="1892880"/>
          </a:xfrm>
          <a:prstGeom prst="rect">
            <a:avLst/>
          </a:prstGeom>
          <a:ln>
            <a:noFill/>
          </a:ln>
        </p:spPr>
      </p:pic>
      <p:pic>
        <p:nvPicPr>
          <p:cNvPr id="246" name="Picture 2_1" descr="C:\Users\novoselova.ea\Documents\Профилактика медиц\H452aca7b135a4dc597c747c909a93dce3.jpg_q50.jpg"/>
          <p:cNvPicPr/>
          <p:nvPr/>
        </p:nvPicPr>
        <p:blipFill>
          <a:blip r:embed="rId3"/>
          <a:stretch/>
        </p:blipFill>
        <p:spPr>
          <a:xfrm>
            <a:off x="6796440" y="3475800"/>
            <a:ext cx="2870280" cy="1913760"/>
          </a:xfrm>
          <a:prstGeom prst="rect">
            <a:avLst/>
          </a:prstGeom>
          <a:ln>
            <a:noFill/>
          </a:ln>
        </p:spPr>
      </p:pic>
      <p:pic>
        <p:nvPicPr>
          <p:cNvPr id="247" name="Picture 3_1" descr="C:\Users\novoselova.ea\Documents\Профилактика медиц\1000ML-Capacity-Automatic-Soap-Dispenser-Touchless-Sensor-Hand-Sanitizer-Detergent-Dispenser-Wall-Mounted-For-Bathroom-Kitchen.jpg_q50.jpg"/>
          <p:cNvPicPr/>
          <p:nvPr/>
        </p:nvPicPr>
        <p:blipFill>
          <a:blip r:embed="rId4"/>
          <a:stretch/>
        </p:blipFill>
        <p:spPr>
          <a:xfrm>
            <a:off x="4581360" y="3467520"/>
            <a:ext cx="1922400" cy="192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1581840" y="226080"/>
            <a:ext cx="8265240" cy="945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>
                <a:solidFill>
                  <a:srgbClr val="572314"/>
                </a:solidFill>
                <a:latin typeface="Gill Sans MT"/>
              </a:rPr>
              <a:t>Социальная дистанция</a:t>
            </a:r>
            <a:endParaRPr lang="ru-RU" sz="43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49" name="TextShape 2"/>
          <p:cNvSpPr txBox="1"/>
          <p:nvPr/>
        </p:nvSpPr>
        <p:spPr>
          <a:xfrm>
            <a:off x="1593000" y="1531800"/>
            <a:ext cx="7430400" cy="1436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365760" indent="-28296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lang="ru-RU" sz="3200" b="0" strike="noStrike" spc="-1">
                <a:solidFill>
                  <a:srgbClr val="000000"/>
                </a:solidFill>
                <a:latin typeface="Gill Sans MT"/>
              </a:rPr>
              <a:t>Не допускать скопления студентов в холлах, коридорах, при входе в аудитории.</a:t>
            </a:r>
          </a:p>
          <a:p>
            <a:pPr marL="365760" indent="-28296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lang="ru-RU" sz="3200" b="0" strike="noStrike" spc="-1">
                <a:solidFill>
                  <a:srgbClr val="000000"/>
                </a:solidFill>
                <a:latin typeface="Gill Sans MT"/>
              </a:rPr>
              <a:t>Соблюдать социальную дистанцию.</a:t>
            </a:r>
          </a:p>
        </p:txBody>
      </p:sp>
      <p:pic>
        <p:nvPicPr>
          <p:cNvPr id="250" name="Picture 4_1" descr="C:\Users\novoselova.ea\Documents\Профилактика медиц\34b317ce5ccd5495d4135973917f48fb.jpeg"/>
          <p:cNvPicPr/>
          <p:nvPr/>
        </p:nvPicPr>
        <p:blipFill>
          <a:blip r:embed="rId2"/>
          <a:stretch/>
        </p:blipFill>
        <p:spPr>
          <a:xfrm>
            <a:off x="7130160" y="2511000"/>
            <a:ext cx="2493360" cy="2496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2090160" y="775800"/>
            <a:ext cx="7518960" cy="74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rmAutofit fontScale="5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4300" b="0" strike="noStrike" spc="-1" dirty="0">
                <a:solidFill>
                  <a:srgbClr val="572314"/>
                </a:solidFill>
                <a:latin typeface="Gill Sans MT"/>
              </a:rPr>
              <a:t>В КГЭУ установлена персональная ответственность</a:t>
            </a:r>
            <a:endParaRPr lang="ru-RU" sz="4300" b="0" strike="noStrike" spc="-1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1605600" y="2008080"/>
            <a:ext cx="8139600" cy="2477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pPr marL="365760" indent="-28296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lang="ru-RU" sz="2500" b="0" strike="noStrike" spc="-1" dirty="0">
                <a:solidFill>
                  <a:srgbClr val="000000"/>
                </a:solidFill>
                <a:latin typeface="Gill Sans MT"/>
              </a:rPr>
              <a:t>В соответствии с приказом ректора № 223 от 24.08.2020г. установлена </a:t>
            </a:r>
            <a:r>
              <a:rPr lang="ru-RU" sz="2500" b="0" strike="noStrike" spc="-1" dirty="0">
                <a:solidFill>
                  <a:srgbClr val="FF0000"/>
                </a:solidFill>
                <a:latin typeface="Gill Sans MT"/>
              </a:rPr>
              <a:t>персональная ответственность за соблюдение правил личной гигиены как во время нахождения в университете, так и за его пределами.</a:t>
            </a:r>
            <a:endParaRPr lang="ru-RU" sz="2500" b="0" strike="noStrike" spc="-1" dirty="0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</TotalTime>
  <Words>1047</Words>
  <Application>Microsoft Office PowerPoint</Application>
  <PresentationFormat>Произвольный</PresentationFormat>
  <Paragraphs>330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Metropolis</dc:title>
  <dc:creator>Торкунова Юлия Владимировна</dc:creator>
  <cp:lastModifiedBy>Торкунова Юлия Владимировна</cp:lastModifiedBy>
  <cp:revision>37</cp:revision>
  <dcterms:created xsi:type="dcterms:W3CDTF">2020-09-22T16:47:53Z</dcterms:created>
  <dcterms:modified xsi:type="dcterms:W3CDTF">2020-12-21T05:50:21Z</dcterms:modified>
  <dc:language>ru-RU</dc:language>
</cp:coreProperties>
</file>