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00" r:id="rId3"/>
    <p:sldId id="268" r:id="rId4"/>
    <p:sldId id="280" r:id="rId5"/>
    <p:sldId id="302" r:id="rId6"/>
    <p:sldId id="303" r:id="rId7"/>
    <p:sldId id="278" r:id="rId8"/>
    <p:sldId id="285" r:id="rId9"/>
    <p:sldId id="286" r:id="rId10"/>
    <p:sldId id="288" r:id="rId11"/>
    <p:sldId id="289" r:id="rId12"/>
    <p:sldId id="291" r:id="rId13"/>
    <p:sldId id="293" r:id="rId14"/>
    <p:sldId id="294" r:id="rId15"/>
    <p:sldId id="304" r:id="rId16"/>
    <p:sldId id="283" r:id="rId17"/>
    <p:sldId id="306" r:id="rId18"/>
    <p:sldId id="282" r:id="rId19"/>
    <p:sldId id="271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A7712-5630-4E3C-B2CF-BE32C45F6275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3E07-596B-4C5E-910D-DAF12BBF3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3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0938" cy="37211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PragmaticaITT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725" indent="-285664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2655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599718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6779" indent="-228531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3842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0904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7967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5029" indent="-228531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5EE58-0A6B-4C13-ABFE-A86D9CAEE0E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agmaticaITT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agmaticaIT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9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3E07-596B-4C5E-910D-DAF12BBF33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0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3E07-596B-4C5E-910D-DAF12BBF33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0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3E07-596B-4C5E-910D-DAF12BBF33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2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DA7D-E277-4848-9A35-0DF33B1167DC}" type="datetime1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BA70-AE05-4907-9F8F-44C705B8450E}" type="datetime1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C351-7A82-4B6B-8BC7-FFAA007E5C1D}" type="datetime1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1644" y="113665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7950" y="5264151"/>
            <a:ext cx="2464594" cy="14573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BB64051-F565-4AE9-97B2-51331747ECB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1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037" y="1"/>
            <a:ext cx="524351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9F0FD5B-FBAF-4071-AA32-A64C2CAC1D7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2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9807" y="180976"/>
            <a:ext cx="5069681" cy="923925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2332039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0CDFEAA-8166-45AA-BCA9-D14361042A5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6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4994B22-19BC-4CD1-9E1E-EF9B8074A746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7B3D719-B3AF-40F5-BE25-189B184D202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7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7AC277-3E6A-421F-AAFD-5BEC46C8ECE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6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8C0CA02-C901-4ABB-BEE5-D02ADE571B99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7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AD0F1A6-DD28-46C1-B1EC-0CB47BFA743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4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97DB-C20A-43CA-8726-963DC150C5EB}" type="datetime1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3E75505-4FAA-484D-B0A9-D3D5C06AF77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9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64261EF-2D0D-4B1C-BA63-5600B05AA14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6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922C39F-1AC7-47A7-913A-AFB2037376FC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019A-5DA0-45E2-8DF4-CD6A7DAABD90}" type="datetime1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950C-2DE5-4D72-B768-7026EEF93C0A}" type="datetime1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75B9-B582-4CBD-A8D5-2A0BB0923E84}" type="datetime1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6510-47EB-40AA-9877-2AB4FCDF7B51}" type="datetime1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17B6-A8AD-493E-937C-07865D4FF460}" type="datetime1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2D90-7B77-4E72-B037-7664C2DE176E}" type="datetime1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61CD-E2F2-4238-A7F6-540B143BE986}" type="datetime1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C10C5-7AA7-42E3-A44C-BE523CBE81ED}" type="datetime1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1173-520D-4307-8F40-E5A6481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D9F3CE-6C1C-47F7-805A-AADE9E79078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05.05.2022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3D84C6-614C-49F4-940E-BD0ECE4F881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ragmatica MediumITT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ragmatica MediumIT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7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1832199" y="1910082"/>
            <a:ext cx="6176936" cy="158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Выпускная квалификационная работа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ts val="450"/>
              </a:spcAft>
            </a:pPr>
            <a:r>
              <a:rPr lang="ru-RU" altLang="ru-RU" sz="2400" b="1" dirty="0">
                <a:solidFill>
                  <a:srgbClr val="0070C0"/>
                </a:solidFill>
                <a:latin typeface="Arial" panose="020B0604020202020204" pitchFamily="34" charset="0"/>
              </a:rPr>
              <a:t>на тему: 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«Программный продукт для организации энергоэффективной промышленной теплоэнергетической системы предприятия топливно-энергетического комплекса</a:t>
            </a:r>
            <a:endParaRPr lang="ru-RU" altLang="ru-RU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44008" y="4437112"/>
            <a:ext cx="3996359" cy="182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Выполнил: </a:t>
            </a:r>
          </a:p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обучающийся </a:t>
            </a: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гр. </a:t>
            </a: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ЗИТТм-1-19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Чернова Елизавета Игоревна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Научный руководитель:</a:t>
            </a:r>
          </a:p>
          <a:p>
            <a:pPr algn="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к.т.н., доцент </a:t>
            </a:r>
            <a:r>
              <a:rPr lang="ru-RU" alt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Плотникова Л.В.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5604" y="5548029"/>
            <a:ext cx="23965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prstClr val="white"/>
                </a:solidFill>
                <a:latin typeface="Pragmatica MediumITT"/>
                <a:cs typeface="Arial" panose="020B0604020202020204" pitchFamily="34" charset="0"/>
              </a:rPr>
              <a:t>Казань, 2019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7704" y="200151"/>
            <a:ext cx="6176936" cy="155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Министерство науки и высшего образования Российской Федерации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«КАЗАНСКИЙ ГОСУДАРСТВЕННЫЙ ЭНЕРГЕТИЧЕСКИЙ УНИВЕРСИТЕТ»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(ФГБОУ ВО «КГЭУ»)</a:t>
            </a:r>
          </a:p>
        </p:txBody>
      </p:sp>
    </p:spTree>
    <p:extLst>
      <p:ext uri="{BB962C8B-B14F-4D97-AF65-F5344CB8AC3E}">
        <p14:creationId xmlns:p14="http://schemas.microsoft.com/office/powerpoint/2010/main" val="1065325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ПЕРЕМНОЖЕНИЕ МАТРИЦ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172" y="3710272"/>
            <a:ext cx="8219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static void Multiply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algn="l"/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dimension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new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[dimension, dimension];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 = 0; i &lt; dimension; i++)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{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dimension; j++)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{ 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 = 0; k &lt;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matrix.GetLength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(1); k++)</a:t>
            </a:r>
            <a:endParaRPr lang="ru-RU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result[j, i]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matrixUmn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[j, k] &amp;&amp;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matrixUnits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[k, i];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}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ru-R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matrixUmn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ru-RU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/>
          <a:stretch/>
        </p:blipFill>
        <p:spPr bwMode="auto">
          <a:xfrm>
            <a:off x="316172" y="884045"/>
            <a:ext cx="40508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10C381-81F2-4853-89C4-E4701BF68971}"/>
              </a:ext>
            </a:extLst>
          </p:cNvPr>
          <p:cNvSpPr txBox="1"/>
          <p:nvPr/>
        </p:nvSpPr>
        <p:spPr>
          <a:xfrm>
            <a:off x="3059832" y="1969969"/>
            <a:ext cx="7488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связей перемножением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ПОСЛЕДОВАТЕЛЬНОСТИ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678"/>
            <a:ext cx="3739039" cy="27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1052736"/>
            <a:ext cx="7272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поиска последовательностей: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SearchSequences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{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//объявление списка всех известных элементов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//цикл до тех пор, пока в списке не будут находиться все элементы</a:t>
            </a:r>
          </a:p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{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цикл по столбцам</a:t>
            </a:r>
          </a:p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{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//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списка всех потоков в столбце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списка всех известных потоков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по строкам</a:t>
            </a:r>
          </a:p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//проверка, есть ли поток между элементами</a:t>
            </a:r>
          </a:p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{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//добавление в список найденного потока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//проверка, есть ли данный элемент в списке известных элементов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//в случае существования в списке известных элементов текущего элемента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//добавление в список потока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}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}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//если столбец пустой и его номера нет в списке, 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//то его номер добавляется в список известных элементов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}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//если в столбце список всех потоков и список известных потоков одинаковы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//и номера столбца нет в списке известных элементов, то номер столбца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//добавляется в список известных элементов 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}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}</a:t>
            </a:r>
          </a:p>
          <a:p>
            <a:pPr algn="l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РАСЧЁТА ЭНЕРГОЭФФЕКТИВНОСТИ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12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980728"/>
            <a:ext cx="53358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public static 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CalculateEffects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k = 0; k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elements.Count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 k++)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{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StructureAnalysis.sequences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[k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StructureAnalysis.cycles.Count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!=0)</a:t>
            </a:r>
          </a:p>
          <a:p>
            <a:pPr algn="l"/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for (int z = 0; z &lt; Intalpy.Count; z++)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{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Intalpy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[z].element ==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{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Flow temp2 = new Flow();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temp2.i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Intalpy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[z].i;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temp2.g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TermoDinamicAnalisis.flows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Intalpy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[z].flow].g;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temp2.d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TermoDinamicAnalisis.flows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Intalpy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[z].flow].d;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TermoDinamicAnalisis.flows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Intalpy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[z].flow] = temp2;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break;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}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string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tempStr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ProcessingFormula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(elements[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formula.ToString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Formula f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CreateFormula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tempStr.Replace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(",",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"."));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Element temp = new Element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temp.formula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elements[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].formula;</a:t>
            </a: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temp.effect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temp.effect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(float)f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ru-RU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elements[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 temp;</a:t>
            </a:r>
          </a:p>
          <a:p>
            <a:pPr algn="l"/>
            <a:r>
              <a:rPr lang="ru-R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2" descr="C:\Users\Администратор\Desktop\F69Nblro5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6" y="2204864"/>
            <a:ext cx="3712710" cy="28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7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НЕЗАМКНУТЫЕ ПОСЛЕДОВАТЕЛЬНОСТИ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8250"/>
            <a:ext cx="8839200" cy="47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164" y="580365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Технологическая схема цеха производства гипосульфитных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солей хим. завода им. Л.Я. Карпова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41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НЕЗАМКНУТЫЕ ПОСЛЕДОВАТЕЛЬНОСТИ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681" y="2181740"/>
            <a:ext cx="4870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Структурная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 цеха производства гипосульфитных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солей</a:t>
            </a:r>
            <a:endParaRPr lang="ru-RU" sz="1400" dirty="0"/>
          </a:p>
        </p:txBody>
      </p:sp>
      <p:pic>
        <p:nvPicPr>
          <p:cNvPr id="7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62" y="692696"/>
            <a:ext cx="4717699" cy="150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ei.chernova\Desktop\Безымянный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3891" r="46270" b="69835"/>
          <a:stretch/>
        </p:blipFill>
        <p:spPr bwMode="auto">
          <a:xfrm>
            <a:off x="303583" y="2702162"/>
            <a:ext cx="4298255" cy="1276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04048" y="836712"/>
            <a:ext cx="419869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дерева</a:t>
            </a:r>
          </a:p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void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</a:p>
          <a:p>
            <a:pPr indent="450215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   {</a:t>
            </a:r>
          </a:p>
          <a:p>
            <a:pPr indent="450215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       //определение, есть ли поток к концам схемы</a:t>
            </a:r>
          </a:p>
          <a:p>
            <a:pPr indent="450215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for (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= 0;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numsOrigin.Count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++)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{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    if (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StructureAnalysis.matrix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numsOrigin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],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] != 0)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    {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SequencesTreeNode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current = new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SequencesTreeNode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numsOrigin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nums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ends, this,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numsOrigin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]);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Nodes.Add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(current);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ends.Add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(current);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indent="450215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739" y="4421739"/>
            <a:ext cx="417646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/удаление далее неиспользуемых массивов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nums.Clear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numsOrigin.Clear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//дальнейшая постройка веток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(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Nodes.Count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!= 0)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{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for (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0;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Nodes.Count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++)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[i].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}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//удаление далее неиспользуемых веток дерева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Nodes.Clear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();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}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}};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9401" y="3380507"/>
            <a:ext cx="442798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//проверка, есть ли поток к ранее неиспользованным элементам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(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0; ;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++)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{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if (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&gt;=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nums.Count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break;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if (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StructureAnalysis.matrix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nums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],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!= 0)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//создание копии списка ещё не использованных элементов</a:t>
            </a: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curnum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nums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];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List&lt;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ushort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curList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new List&lt;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ushort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&gt;();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curList.AddRange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nums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curList.Remove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nums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]);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//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добавление ветки</a:t>
            </a: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SequencesTreeNode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current = new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SequencesTreeNode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numsOrigin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curList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ends, this, </a:t>
            </a:r>
            <a:r>
              <a:rPr lang="en-US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curnum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Nodes.Add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} }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215"/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 работы программного комплекса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хим. завода ИМ. Л.Я. Карпова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15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5720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12" name="Google Shape;165;p25"/>
          <p:cNvGraphicFramePr/>
          <p:nvPr>
            <p:extLst>
              <p:ext uri="{D42A27DB-BD31-4B8C-83A1-F6EECF244321}">
                <p14:modId xmlns:p14="http://schemas.microsoft.com/office/powerpoint/2010/main" val="13805656"/>
              </p:ext>
            </p:extLst>
          </p:nvPr>
        </p:nvGraphicFramePr>
        <p:xfrm>
          <a:off x="35169" y="3006967"/>
          <a:ext cx="3312695" cy="30268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8439">
                  <a:extLst>
                    <a:ext uri="{9D8B030D-6E8A-4147-A177-3AD203B41FA5}">
                      <a16:colId xmlns:a16="http://schemas.microsoft.com/office/drawing/2014/main" val="420957746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8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Теплота, кВт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Эксергия, кВт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16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15037</a:t>
                      </a:r>
                      <a:endParaRPr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4860,16</a:t>
                      </a:r>
                      <a:endParaRPr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16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17395,95</a:t>
                      </a:r>
                      <a:endParaRPr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4490,41</a:t>
                      </a:r>
                      <a:endParaRPr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16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18125,58</a:t>
                      </a:r>
                      <a:endParaRPr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6135,25</a:t>
                      </a:r>
                      <a:endParaRPr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150550"/>
                  </a:ext>
                </a:extLst>
              </a:tr>
              <a:tr h="458616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Конденсат</a:t>
                      </a:r>
                      <a:endParaRPr sz="1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2723,89</a:t>
                      </a:r>
                      <a:endParaRPr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692,84</a:t>
                      </a:r>
                      <a:endParaRPr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038301"/>
                  </a:ext>
                </a:extLst>
              </a:tr>
              <a:tr h="458616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2765,8</a:t>
                      </a:r>
                      <a:endParaRPr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703,5</a:t>
                      </a:r>
                      <a:endParaRPr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797421"/>
                  </a:ext>
                </a:extLst>
              </a:tr>
            </a:tbl>
          </a:graphicData>
        </a:graphic>
      </p:graphicFrame>
      <p:pic>
        <p:nvPicPr>
          <p:cNvPr id="15" name="Google Shape;1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70845" y="857250"/>
            <a:ext cx="577316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Прямая со стрелкой 12"/>
          <p:cNvCxnSpPr>
            <a:endCxn id="12" idx="3"/>
          </p:cNvCxnSpPr>
          <p:nvPr/>
        </p:nvCxnSpPr>
        <p:spPr>
          <a:xfrm flipH="1">
            <a:off x="3347864" y="1296376"/>
            <a:ext cx="4212936" cy="3224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144539" y="3070875"/>
            <a:ext cx="4374030" cy="21700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64;p25"/>
          <p:cNvSpPr/>
          <p:nvPr/>
        </p:nvSpPr>
        <p:spPr>
          <a:xfrm>
            <a:off x="7560800" y="1202325"/>
            <a:ext cx="1583100" cy="188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63;p25"/>
          <p:cNvSpPr/>
          <p:nvPr/>
        </p:nvSpPr>
        <p:spPr>
          <a:xfrm>
            <a:off x="7498325" y="2406325"/>
            <a:ext cx="1583100" cy="188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98326" y="2542074"/>
            <a:ext cx="1583099" cy="2624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ru-RU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518570" y="2942742"/>
            <a:ext cx="1562855" cy="2562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ru-RU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0" name="Google Shape;162;p25"/>
          <p:cNvSpPr/>
          <p:nvPr/>
        </p:nvSpPr>
        <p:spPr>
          <a:xfrm>
            <a:off x="7498326" y="3199006"/>
            <a:ext cx="1645575" cy="144966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Видеодемонстрация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16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5720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5" name="diplom-1-online-video-cuttercom-1_XYdsOdhy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7324" t="4358" r="19675" b="18667"/>
          <a:stretch/>
        </p:blipFill>
        <p:spPr>
          <a:xfrm>
            <a:off x="1325094" y="1302846"/>
            <a:ext cx="649381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Затраты на разработку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52736"/>
                <a:ext cx="8640960" cy="504056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Затраты на программирование можно представить в виде следующего расчёта: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пр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тех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мо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=7810+25000=32810,</m:t>
                      </m:r>
                    </m:oMath>
                  </m:oMathPara>
                </a14:m>
                <a:endParaRPr lang="ru-RU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тех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затраты на подготовку технической информации,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мо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затраты на математическую обработку информации, руб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тех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техн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техн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н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=781∙10∙1=7810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техн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часовая зарплата технолога;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техн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трудоемкость подготовки технологической информации, час;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н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коэффициент, учитывающий начисления на заработную плату.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мо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мп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К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н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=625∙40∙1=25000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8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мп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часовая тарифная ставка математика-программиста,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трудоемкость расчета программ, час;</a:t>
                </a:r>
                <a:endParaRPr lang="ru-RU" sz="2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52736"/>
                <a:ext cx="8640960" cy="5040560"/>
              </a:xfrm>
              <a:blipFill>
                <a:blip r:embed="rId2"/>
                <a:stretch>
                  <a:fillRect l="-776" t="-726" r="-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58" y="1484784"/>
            <a:ext cx="9037454" cy="4896544"/>
          </a:xfrm>
        </p:spPr>
        <p:txBody>
          <a:bodyPr>
            <a:noAutofit/>
          </a:bodyPr>
          <a:lstStyle/>
          <a:p>
            <a:pPr marL="36000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ВКР был разработан программный модуль программного обеспечения, позволяющий проводить структурно-термодинамический  анализ различными методами, такими как матричный анализ, в связи со сложностью и наличием обратных связей, и анализ с помощью графов. Результаты расчетов, полученные с помощью разработанного ПО, позволяют сделать вывод о возможности организации энергоэффективной технической системы любого промышленного предприятия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35" y="2492896"/>
            <a:ext cx="9144000" cy="936104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3160132"/>
            <a:ext cx="9324528" cy="3697868"/>
          </a:xfrm>
        </p:spPr>
        <p:txBody>
          <a:bodyPr>
            <a:noAutofit/>
          </a:bodyPr>
          <a:lstStyle/>
          <a:p>
            <a:pPr marL="360000" indent="0" algn="just">
              <a:spcBef>
                <a:spcPts val="600"/>
              </a:spcBef>
              <a:buAutoNum type="arabicParenR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использование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структурно-термодинамического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ехнических систем со сложной структурой;</a:t>
            </a:r>
          </a:p>
          <a:p>
            <a:pPr marL="360000" indent="0" algn="just">
              <a:spcBef>
                <a:spcPts val="600"/>
              </a:spcBef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рассмотреть имеющиеся программные продукты для структурно-термодинамического анализа систем с целью определения пригодности в достижении поставленной задачи;</a:t>
            </a:r>
          </a:p>
          <a:p>
            <a:pPr marL="360000" indent="0" algn="just">
              <a:spcBef>
                <a:spcPts val="600"/>
              </a:spcBef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модуль программного обеспечения структурно-термодинамического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систем;</a:t>
            </a:r>
          </a:p>
          <a:p>
            <a:pPr marL="360000" indent="0" algn="just">
              <a:spcBef>
                <a:spcPts val="600"/>
              </a:spcBef>
              <a:buAutoNum type="arabicParenR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результаты работы программного обеспечения для выбранного объекта исследования с целью получения выводов по организации эффективных энергетических систем;</a:t>
            </a:r>
          </a:p>
          <a:p>
            <a:pPr marL="360000" indent="0" algn="just">
              <a:spcBef>
                <a:spcPts val="600"/>
              </a:spcBef>
              <a:buAutoNum type="arabicParenR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затрат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36912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-25488" y="833090"/>
            <a:ext cx="9144000" cy="1575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0" algn="just">
              <a:spcBef>
                <a:spcPts val="60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для организации эффективных энергетических систем промышленных предприятий со сложной структурой, располагающих при этом резервами энергосбережения.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СЛОЖНЫХ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oogle Shape;107;p18">
            <a:extLst>
              <a:ext uri="{FF2B5EF4-FFF2-40B4-BE49-F238E27FC236}">
                <a16:creationId xmlns:a16="http://schemas.microsoft.com/office/drawing/2014/main" id="{64F0E60C-972C-4E0F-9F20-2DB0490425D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254" y="847421"/>
            <a:ext cx="3505826" cy="163844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911699-8D57-4442-B8DE-E151280387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" y="3900614"/>
            <a:ext cx="4046393" cy="159317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Google Shape;108;p18">
            <a:extLst>
              <a:ext uri="{FF2B5EF4-FFF2-40B4-BE49-F238E27FC236}">
                <a16:creationId xmlns:a16="http://schemas.microsoft.com/office/drawing/2014/main" id="{57402DFB-77B7-4413-B5AE-508F0419A8B9}"/>
              </a:ext>
            </a:extLst>
          </p:cNvPr>
          <p:cNvSpPr txBox="1"/>
          <p:nvPr/>
        </p:nvSpPr>
        <p:spPr>
          <a:xfrm>
            <a:off x="31458" y="5765945"/>
            <a:ext cx="4488502" cy="79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Технологическая </a:t>
            </a: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и структурная схема цеха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п</a:t>
            </a: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роизводства гипосульфитных солей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химзавода им. Карпова (г. Менделеевск):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э</a:t>
            </a: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лементов – 20; потоков - 30</a:t>
            </a:r>
            <a:endParaRPr sz="1400" dirty="0">
              <a:latin typeface="Times New Roman" panose="02020603050405020304" pitchFamily="18" charset="0"/>
              <a:ea typeface="PT Sans Narrow"/>
              <a:cs typeface="Times New Roman" panose="02020603050405020304" pitchFamily="18" charset="0"/>
              <a:sym typeface="PT Sans Narrow"/>
            </a:endParaRP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4909B133-1C2B-406D-853E-0664310571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b="1199"/>
          <a:stretch/>
        </p:blipFill>
        <p:spPr bwMode="auto">
          <a:xfrm>
            <a:off x="3487892" y="1544131"/>
            <a:ext cx="2611815" cy="183986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C072D878-93E8-401A-8DD4-B6FD4C48C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/>
          <a:stretch/>
        </p:blipFill>
        <p:spPr bwMode="auto">
          <a:xfrm>
            <a:off x="6023902" y="692696"/>
            <a:ext cx="2226078" cy="150513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980A3531-6CF8-4AA2-8294-37A885D2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71" y="1595908"/>
            <a:ext cx="2538196" cy="176368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CAF98B22-C7D1-4252-9667-E0E656FD5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" b="3298"/>
          <a:stretch/>
        </p:blipFill>
        <p:spPr bwMode="auto">
          <a:xfrm>
            <a:off x="344983" y="2485861"/>
            <a:ext cx="2184233" cy="139515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 descr="C:\Users\Администратор\Desktop\111.jpg">
            <a:extLst>
              <a:ext uri="{FF2B5EF4-FFF2-40B4-BE49-F238E27FC236}">
                <a16:creationId xmlns:a16="http://schemas.microsoft.com/office/drawing/2014/main" id="{2541CF9B-7ECC-4989-B133-F349BC52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30" y="3383995"/>
            <a:ext cx="4590510" cy="262641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08;p18">
            <a:extLst>
              <a:ext uri="{FF2B5EF4-FFF2-40B4-BE49-F238E27FC236}">
                <a16:creationId xmlns:a16="http://schemas.microsoft.com/office/drawing/2014/main" id="{F5608E75-F5AF-4DEA-A845-3BC3D58A67C5}"/>
              </a:ext>
            </a:extLst>
          </p:cNvPr>
          <p:cNvSpPr txBox="1"/>
          <p:nvPr/>
        </p:nvSpPr>
        <p:spPr>
          <a:xfrm>
            <a:off x="3824976" y="5926517"/>
            <a:ext cx="7590047" cy="79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Т</a:t>
            </a:r>
            <a:r>
              <a:rPr lang="ru" sz="1400" dirty="0" smtClean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еплотехнологическая </a:t>
            </a: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и структурная схема </a:t>
            </a:r>
            <a:r>
              <a:rPr lang="ru" sz="1400" dirty="0" smtClean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цеха производства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 </a:t>
            </a: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этилена </a:t>
            </a:r>
            <a:r>
              <a:rPr lang="ru" sz="1400" dirty="0" smtClean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на ПАО </a:t>
            </a: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Казаньоргсинтез» </a:t>
            </a: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(г. Казань</a:t>
            </a:r>
            <a:r>
              <a:rPr lang="ru" sz="1400" dirty="0" smtClean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э</a:t>
            </a:r>
            <a:r>
              <a:rPr lang="ru" sz="1400" dirty="0">
                <a:latin typeface="Times New Roman" panose="02020603050405020304" pitchFamily="18" charset="0"/>
                <a:ea typeface="PT Sans Narrow"/>
                <a:cs typeface="Times New Roman" panose="02020603050405020304" pitchFamily="18" charset="0"/>
                <a:sym typeface="PT Sans Narrow"/>
              </a:rPr>
              <a:t>лементов – 120; потоков - 276</a:t>
            </a:r>
            <a:endParaRPr sz="1400" dirty="0">
              <a:latin typeface="Times New Roman" panose="02020603050405020304" pitchFamily="18" charset="0"/>
              <a:ea typeface="PT Sans Narrow"/>
              <a:cs typeface="Times New Roman" panose="02020603050405020304" pitchFamily="18" charset="0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208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СРЕДА ГРАФИЧЕСКОГО ПРОГРАММИРОВАНИЯ LABVIEW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Picture 1" descr="Схемв пиролиза">
            <a:extLst>
              <a:ext uri="{FF2B5EF4-FFF2-40B4-BE49-F238E27FC236}">
                <a16:creationId xmlns:a16="http://schemas.microsoft.com/office/drawing/2014/main" id="{A2A896F4-5C80-447A-8AAB-D2AC5ACC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437" t="3560" r="1392"/>
          <a:stretch>
            <a:fillRect/>
          </a:stretch>
        </p:blipFill>
        <p:spPr bwMode="auto">
          <a:xfrm>
            <a:off x="4996267" y="692696"/>
            <a:ext cx="3600400" cy="28185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8E337112-F1FB-47F9-B53D-976526EBE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643" y="2150460"/>
            <a:ext cx="1428379" cy="11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Структурная схема 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частка: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сепаратор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 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 испаритель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 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 подогреватель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937C448F-089F-4A11-AD1B-2E0AFA291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0" y="6460833"/>
            <a:ext cx="63962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Блок–диаграмма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расчета удельной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теплоты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потоков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участка системы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 descr="C:\Users\Lizq4\Desktop\Скриншот 09-06-2019 19543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9" y="3757539"/>
            <a:ext cx="4859052" cy="27354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id="{A84DA400-6BC9-4A50-AA7E-ADAE2190D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35464"/>
              </p:ext>
            </p:extLst>
          </p:nvPr>
        </p:nvGraphicFramePr>
        <p:xfrm>
          <a:off x="5652120" y="5187918"/>
          <a:ext cx="1971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5" imgW="1954951" imgH="495085" progId="Equation.3">
                  <p:embed/>
                </p:oleObj>
              </mc:Choice>
              <mc:Fallback>
                <p:oleObj name="Формула" r:id="rId5" imgW="1954951" imgH="495085" progId="Equation.3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A84DA400-6BC9-4A50-AA7E-ADAE2190DC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187918"/>
                        <a:ext cx="19716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9A21D95-D84C-4B9C-AF3B-A8CFE4999A99}"/>
              </a:ext>
            </a:extLst>
          </p:cNvPr>
          <p:cNvSpPr/>
          <p:nvPr/>
        </p:nvSpPr>
        <p:spPr>
          <a:xfrm>
            <a:off x="5413583" y="5621145"/>
            <a:ext cx="4590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для расчета энтальпии 3 и 4 потоков</a:t>
            </a:r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055AB8C4-4FC7-49FF-8A8B-9DEBE7475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66000"/>
              </p:ext>
            </p:extLst>
          </p:nvPr>
        </p:nvGraphicFramePr>
        <p:xfrm>
          <a:off x="1259632" y="804378"/>
          <a:ext cx="2340009" cy="201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orelDRAW" r:id="rId7" imgW="3212640" imgH="2769480" progId="CorelDRAW.Graphic.13">
                  <p:embed/>
                </p:oleObj>
              </mc:Choice>
              <mc:Fallback>
                <p:oleObj name="CorelDRAW" r:id="rId7" imgW="3212640" imgH="2769480" progId="CorelDRAW.Graphic.13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055AB8C4-4FC7-49FF-8A8B-9DEBE7475C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804378"/>
                        <a:ext cx="2340009" cy="2018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">
            <a:extLst>
              <a:ext uri="{FF2B5EF4-FFF2-40B4-BE49-F238E27FC236}">
                <a16:creationId xmlns:a16="http://schemas.microsoft.com/office/drawing/2014/main" id="{4F196485-45DB-487D-BF7F-9F696BA7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778" y="2893278"/>
            <a:ext cx="449925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испарения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подогрева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производстве этилена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1-испаритель; 2-подогреватель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6" name="Object 4">
            <a:extLst>
              <a:ext uri="{FF2B5EF4-FFF2-40B4-BE49-F238E27FC236}">
                <a16:creationId xmlns:a16="http://schemas.microsoft.com/office/drawing/2014/main" id="{954E46BA-1F87-4415-A86B-312343998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359552"/>
              </p:ext>
            </p:extLst>
          </p:nvPr>
        </p:nvGraphicFramePr>
        <p:xfrm>
          <a:off x="5652120" y="4581128"/>
          <a:ext cx="1495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Формула" r:id="rId9" imgW="1485255" imgH="495085" progId="Equation.3">
                  <p:embed/>
                </p:oleObj>
              </mc:Choice>
              <mc:Fallback>
                <p:oleObj name="Формула" r:id="rId9" imgW="1485255" imgH="495085" progId="Equation.3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954E46BA-1F87-4415-A86B-3123439983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581128"/>
                        <a:ext cx="14954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7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СРЕДА ГРАФИЧЕСКОГО ПРОГРАММИРОВАНИЯ LABVIEW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499DA9F-D8CF-4C2C-8F56-737BDB74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4625068"/>
            <a:ext cx="7024628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энтальпии потоков участка системы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6CE75C-2C50-4BCA-9015-9CB2C201BAA9}"/>
              </a:ext>
            </a:extLst>
          </p:cNvPr>
          <p:cNvSpPr/>
          <p:nvPr/>
        </p:nvSpPr>
        <p:spPr>
          <a:xfrm>
            <a:off x="37914" y="5382822"/>
            <a:ext cx="9037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схем с обратными связями с использованием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сохраняется необходимость многократных итераций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1305BC9-22DF-4326-BF1A-02885DD2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" y="1987431"/>
            <a:ext cx="4407200" cy="2561949"/>
          </a:xfrm>
          <a:prstGeom prst="rect">
            <a:avLst/>
          </a:prstGeom>
          <a:effectLst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7CFB657-9D12-4AB3-9D56-C1A706080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923" y="1975648"/>
            <a:ext cx="4422748" cy="2596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cxnSp>
        <p:nvCxnSpPr>
          <p:cNvPr id="28" name="Google Shape;94;p16">
            <a:extLst>
              <a:ext uri="{FF2B5EF4-FFF2-40B4-BE49-F238E27FC236}">
                <a16:creationId xmlns:a16="http://schemas.microsoft.com/office/drawing/2014/main" id="{DF716251-06D0-435E-A527-BA3B8D859B74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4428557" y="3268405"/>
            <a:ext cx="239914" cy="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Google Shape;91;p16"/>
          <p:cNvSpPr/>
          <p:nvPr/>
        </p:nvSpPr>
        <p:spPr>
          <a:xfrm>
            <a:off x="3203848" y="2715409"/>
            <a:ext cx="993900" cy="6447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1;p16"/>
          <p:cNvSpPr/>
          <p:nvPr/>
        </p:nvSpPr>
        <p:spPr>
          <a:xfrm>
            <a:off x="5076056" y="3275726"/>
            <a:ext cx="993900" cy="6447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1;p16"/>
          <p:cNvSpPr/>
          <p:nvPr/>
        </p:nvSpPr>
        <p:spPr>
          <a:xfrm>
            <a:off x="7726436" y="2631026"/>
            <a:ext cx="993900" cy="6447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9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ДЛЯ ПОИСКА ЦИКЛОВ В МАТРИЦЕ СМЕЖНОСТИ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253" y="1381585"/>
            <a:ext cx="2629522" cy="81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9740" y="1381585"/>
            <a:ext cx="2463564" cy="80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0318" y="3501008"/>
            <a:ext cx="3499978" cy="11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Прямая со стрелкой 21"/>
          <p:cNvCxnSpPr/>
          <p:nvPr/>
        </p:nvCxnSpPr>
        <p:spPr>
          <a:xfrm>
            <a:off x="6492936" y="3594030"/>
            <a:ext cx="0" cy="7650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92539" y="2352387"/>
            <a:ext cx="194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перемножения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6357" y="5345365"/>
            <a:ext cx="3969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Найденный цикл:</a:t>
            </a: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2 – элементы цикла</a:t>
            </a:r>
          </a:p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4 – потоки, создающие цикл</a:t>
            </a:r>
          </a:p>
        </p:txBody>
      </p:sp>
      <p:pic>
        <p:nvPicPr>
          <p:cNvPr id="26" name="Picture 1" descr="Схемв пиролиза">
            <a:extLst>
              <a:ext uri="{FF2B5EF4-FFF2-40B4-BE49-F238E27FC236}">
                <a16:creationId xmlns:a16="http://schemas.microsoft.com/office/drawing/2014/main" id="{86E10737-D64D-483B-94A0-0958E6F0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437" t="3560" r="1392"/>
          <a:stretch>
            <a:fillRect/>
          </a:stretch>
        </p:blipFill>
        <p:spPr bwMode="auto">
          <a:xfrm>
            <a:off x="35195" y="705899"/>
            <a:ext cx="3240661" cy="25369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" descr="C:\Users\Администратор\Downloads\Рабочая среда\Уч\Дипл\Конференц\Image 6.png">
            <a:extLst>
              <a:ext uri="{FF2B5EF4-FFF2-40B4-BE49-F238E27FC236}">
                <a16:creationId xmlns:a16="http://schemas.microsoft.com/office/drawing/2014/main" id="{947FE4D0-AC42-4861-B2DA-530DBA33A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07" y="3497383"/>
            <a:ext cx="2980193" cy="23179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B2D138-6CBB-467F-B7D0-8024F2D1D16E}"/>
              </a:ext>
            </a:extLst>
          </p:cNvPr>
          <p:cNvSpPr txBox="1"/>
          <p:nvPr/>
        </p:nvSpPr>
        <p:spPr>
          <a:xfrm>
            <a:off x="7441127" y="2394762"/>
            <a:ext cx="249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перебора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07EF996-B9DB-4B7D-B273-1DF7CFBB792A}"/>
              </a:ext>
            </a:extLst>
          </p:cNvPr>
          <p:cNvCxnSpPr>
            <a:cxnSpLocks/>
          </p:cNvCxnSpPr>
          <p:nvPr/>
        </p:nvCxnSpPr>
        <p:spPr>
          <a:xfrm>
            <a:off x="3850307" y="4676573"/>
            <a:ext cx="0" cy="5022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1199056-59A3-4281-9CEB-B6C7DA9D67E2}"/>
              </a:ext>
            </a:extLst>
          </p:cNvPr>
          <p:cNvCxnSpPr>
            <a:cxnSpLocks/>
          </p:cNvCxnSpPr>
          <p:nvPr/>
        </p:nvCxnSpPr>
        <p:spPr>
          <a:xfrm>
            <a:off x="2555776" y="2453373"/>
            <a:ext cx="5869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1199056-59A3-4281-9CEB-B6C7DA9D67E2}"/>
              </a:ext>
            </a:extLst>
          </p:cNvPr>
          <p:cNvCxnSpPr>
            <a:cxnSpLocks/>
          </p:cNvCxnSpPr>
          <p:nvPr/>
        </p:nvCxnSpPr>
        <p:spPr>
          <a:xfrm>
            <a:off x="5997775" y="1772816"/>
            <a:ext cx="5869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91199056-59A3-4281-9CEB-B6C7DA9D67E2}"/>
              </a:ext>
            </a:extLst>
          </p:cNvPr>
          <p:cNvCxnSpPr>
            <a:cxnSpLocks/>
          </p:cNvCxnSpPr>
          <p:nvPr/>
        </p:nvCxnSpPr>
        <p:spPr>
          <a:xfrm>
            <a:off x="6873352" y="2352387"/>
            <a:ext cx="504056" cy="3655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91199056-59A3-4281-9CEB-B6C7DA9D67E2}"/>
              </a:ext>
            </a:extLst>
          </p:cNvPr>
          <p:cNvCxnSpPr>
            <a:cxnSpLocks/>
          </p:cNvCxnSpPr>
          <p:nvPr/>
        </p:nvCxnSpPr>
        <p:spPr>
          <a:xfrm flipH="1">
            <a:off x="6022505" y="2375440"/>
            <a:ext cx="450126" cy="380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ПОИСКА НЕЗАМКНУТЫХ ПОСЛЕДОВАТЕЛЬНОСТЕЙ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860032" y="2037563"/>
            <a:ext cx="1008112" cy="730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7" y="1340768"/>
            <a:ext cx="4639945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32" y="2576154"/>
            <a:ext cx="3190595" cy="229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0" y="4148039"/>
            <a:ext cx="4423084" cy="230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4716016" y="4777073"/>
            <a:ext cx="1296143" cy="5905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РАБОТЫ АЛГОРИТМА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359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3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3366FF"/>
          </a:solidFill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ДАННЫХ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1173-520D-4307-8F40-E5A64817B678}" type="slidenum">
              <a:rPr lang="ru-RU" sz="4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24" y="1321053"/>
            <a:ext cx="5780952" cy="3657143"/>
          </a:xfrm>
          <a:prstGeom prst="rect">
            <a:avLst/>
          </a:prstGeom>
        </p:spPr>
      </p:pic>
      <p:sp>
        <p:nvSpPr>
          <p:cNvPr id="9" name="Объект 1">
            <a:extLst>
              <a:ext uri="{FF2B5EF4-FFF2-40B4-BE49-F238E27FC236}">
                <a16:creationId xmlns:a16="http://schemas.microsoft.com/office/drawing/2014/main" id="{77757FCF-534B-4843-A551-B27F5BD7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33" y="5147158"/>
            <a:ext cx="8686551" cy="9187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матрицы потоков - предлагается обозначить потоки конкретными номерами, чтобы программа привязывала к каждому потоку термодинамические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8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1" id="{264BFFDD-3964-4725-A0C5-EC25D1D769FA}" vid="{BA8C8CD7-08C5-4E90-B480-3AAF09AA802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1360</Words>
  <Application>Microsoft Office PowerPoint</Application>
  <PresentationFormat>Экран (4:3)</PresentationFormat>
  <Paragraphs>229</Paragraphs>
  <Slides>19</Slides>
  <Notes>4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Pragmatica MediumITT</vt:lpstr>
      <vt:lpstr>PragmaticaITT</vt:lpstr>
      <vt:lpstr>PT Sans Narrow</vt:lpstr>
      <vt:lpstr>Times New Roman</vt:lpstr>
      <vt:lpstr>Тема Office</vt:lpstr>
      <vt:lpstr>Тема11</vt:lpstr>
      <vt:lpstr>Формула</vt:lpstr>
      <vt:lpstr>CorelDRAW</vt:lpstr>
      <vt:lpstr>Презентация PowerPoint</vt:lpstr>
      <vt:lpstr>Цель работы</vt:lpstr>
      <vt:lpstr>ПРИМЕРЫ СЛОЖНЫХ ТЕХНОЛОГИЧЕСКИХ СХЕМ</vt:lpstr>
      <vt:lpstr>СРЕДА ГРАФИЧЕСКОГО ПРОГРАММИРОВАНИЯ LABVIEW</vt:lpstr>
      <vt:lpstr>СРЕДА ГРАФИЧЕСКОГО ПРОГРАММИРОВАНИЯ LABVIEW</vt:lpstr>
      <vt:lpstr>АЛГОРИТМ ДЛЯ ПОИСКА ЦИКЛОВ В МАТРИЦЕ СМЕЖНОСТИ</vt:lpstr>
      <vt:lpstr>АЛГОРИТМ  ПОИСКА НЕЗАМКНУТЫХ ПОСЛЕДОВАТЕЛЬНОСТЕЙ</vt:lpstr>
      <vt:lpstr>ПРИМЕР РАБОТЫ АЛГОРИТМА</vt:lpstr>
      <vt:lpstr>ВВОД ДАННЫХ</vt:lpstr>
      <vt:lpstr>ПЕРЕМНОЖЕНИЕ МАТРИЦ</vt:lpstr>
      <vt:lpstr>ПОИСК ПОСЛЕДОВАТЕЛЬНОСТИ</vt:lpstr>
      <vt:lpstr>РЕЗУЛЬТАТЫ РАСЧЁТА ЭНЕРГОЭФФЕКТИВНОСТИ</vt:lpstr>
      <vt:lpstr>НЕЗАМКНУТЫЕ ПОСЛЕДОВАТЕЛЬНОСТИ </vt:lpstr>
      <vt:lpstr>НЕЗАМКНУТЫЕ ПОСЛЕДОВАТЕЛЬНОСТИ </vt:lpstr>
      <vt:lpstr>Результаты работы программного комплекса  для хим. завода ИМ. Л.Я. Карпова</vt:lpstr>
      <vt:lpstr>Видеодемонстрация</vt:lpstr>
      <vt:lpstr>Затраты на разработку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Anzhelika</dc:creator>
  <cp:lastModifiedBy>1</cp:lastModifiedBy>
  <cp:revision>187</cp:revision>
  <dcterms:created xsi:type="dcterms:W3CDTF">2020-06-29T01:16:10Z</dcterms:created>
  <dcterms:modified xsi:type="dcterms:W3CDTF">2022-05-05T13:17:02Z</dcterms:modified>
</cp:coreProperties>
</file>