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8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ro-R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702" y="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6BAA7C0-A057-4FB4-A0EF-D6F518C28A92}" type="datetimeFigureOut">
              <a:rPr lang="ro-RO"/>
              <a:pPr>
                <a:defRPr/>
              </a:pPr>
              <a:t>13.06.2013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o-RO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ro-RO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932B81F-A2D5-4ACA-83B7-2C4DCAF8BAF6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F33834A-1DE0-49AF-B72A-D9DC3617921F}" type="slidenum">
              <a:rPr lang="ro-RO" smtClean="0"/>
              <a:pPr>
                <a:defRPr/>
              </a:pPr>
              <a:t>15</a:t>
            </a:fld>
            <a:endParaRPr lang="ro-R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1A341-2CEA-49AC-9637-B7FC02B1E99C}" type="datetime1">
              <a:rPr lang="ro-RO"/>
              <a:pPr>
                <a:defRPr/>
              </a:pPr>
              <a:t>13.06.2013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o-RO"/>
              <a:t>www.conferinta.info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1E574-2050-4B7A-B9F5-6B622DC3466D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D378A-5180-4A2D-A590-D8CA816C7D75}" type="datetime1">
              <a:rPr lang="ro-RO"/>
              <a:pPr>
                <a:defRPr/>
              </a:pPr>
              <a:t>13.06.2013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o-RO"/>
              <a:t>www.conferinta.info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3AE97-F39E-4CCB-8548-5BDAF84F49DB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5E37D-D8E7-4D19-8AED-F06CEE9917E7}" type="datetime1">
              <a:rPr lang="ro-RO"/>
              <a:pPr>
                <a:defRPr/>
              </a:pPr>
              <a:t>13.06.2013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o-RO"/>
              <a:t>www.conferinta.info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0D495-916F-4E18-A469-422E42C56AF1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D76A9-24F7-4E6E-9E76-0D0344F29F78}" type="datetime1">
              <a:rPr lang="ro-RO"/>
              <a:pPr>
                <a:defRPr/>
              </a:pPr>
              <a:t>13.06.2013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o-RO"/>
              <a:t>www.conferinta.info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05FAA-FC1D-4BE1-8B04-2C5B3ECFFA49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6AD2C-F79E-4218-9A3A-A79E2FF0B5FB}" type="datetime1">
              <a:rPr lang="ro-RO"/>
              <a:pPr>
                <a:defRPr/>
              </a:pPr>
              <a:t>13.06.2013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o-RO"/>
              <a:t>www.conferinta.info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9A1FB-4C81-48BB-9D67-D7807F98DD62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68060-6C74-4B51-9D29-9E1AA3BF0A38}" type="datetime1">
              <a:rPr lang="ro-RO"/>
              <a:pPr>
                <a:defRPr/>
              </a:pPr>
              <a:t>13.06.2013</a:t>
            </a:fld>
            <a:endParaRPr lang="ro-RO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o-RO"/>
              <a:t>www.conferinta.info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F3F7A-92FE-4FFA-A7AE-E4A6A846485D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D21AB-00C0-4947-9509-E9452C0E4A1A}" type="datetime1">
              <a:rPr lang="ro-RO"/>
              <a:pPr>
                <a:defRPr/>
              </a:pPr>
              <a:t>13.06.2013</a:t>
            </a:fld>
            <a:endParaRPr lang="ro-RO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o-RO"/>
              <a:t>www.conferinta.info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897BB-E55E-428E-8E67-DF0776608922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8FA1B-1949-492C-9750-19378C03DEB6}" type="datetime1">
              <a:rPr lang="ro-RO"/>
              <a:pPr>
                <a:defRPr/>
              </a:pPr>
              <a:t>13.06.2013</a:t>
            </a:fld>
            <a:endParaRPr lang="ro-RO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o-RO"/>
              <a:t>www.conferinta.info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638C9-C964-4ED6-923C-2066F31A8300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84FAD-C314-4563-AE0D-73F7761D1B32}" type="datetime1">
              <a:rPr lang="ro-RO"/>
              <a:pPr>
                <a:defRPr/>
              </a:pPr>
              <a:t>13.06.2013</a:t>
            </a:fld>
            <a:endParaRPr lang="ro-RO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o-RO"/>
              <a:t>www.conferinta.info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27F1B-960D-4755-A760-E4FD3ECBB786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19D70-F68F-4E2D-897C-9FA059F762B9}" type="datetime1">
              <a:rPr lang="ro-RO"/>
              <a:pPr>
                <a:defRPr/>
              </a:pPr>
              <a:t>13.06.2013</a:t>
            </a:fld>
            <a:endParaRPr lang="ro-RO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o-RO"/>
              <a:t>www.conferinta.info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E7485-74CB-44A9-9A7E-8FA2B9FA2401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o-RO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26480-CD03-4046-9CF9-6C72D324F54E}" type="datetime1">
              <a:rPr lang="ro-RO"/>
              <a:pPr>
                <a:defRPr/>
              </a:pPr>
              <a:t>13.06.2013</a:t>
            </a:fld>
            <a:endParaRPr lang="ro-RO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o-RO"/>
              <a:t>www.conferinta.info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607AD-7000-43DA-AF51-E1691CA5A638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ro-RO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325F86C-4CCB-4B33-930A-3DA7B1528D77}" type="datetime1">
              <a:rPr lang="ro-RO"/>
              <a:pPr>
                <a:defRPr/>
              </a:pPr>
              <a:t>13.06.2013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o-RO"/>
              <a:t>www.conferinta.info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8E7C30-13A3-4356-AB06-22A388B338A3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onferinta.info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conferinta.info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Social Semiotics: Unaccomplished Project</a:t>
            </a:r>
            <a:endParaRPr lang="ru-RU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Helping Hand of Communication Theory</a:t>
            </a:r>
            <a:endParaRPr lang="ro-RO" dirty="0" smtClean="0"/>
          </a:p>
        </p:txBody>
      </p:sp>
      <p:pic>
        <p:nvPicPr>
          <p:cNvPr id="2052" name="Picture 3" descr="header 10-13 LUMEN 201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dirty="0">
                <a:hlinkClick r:id="rId3"/>
              </a:rPr>
              <a:t>www.conferinta.info</a:t>
            </a:r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Cognition and Communication</a:t>
            </a:r>
            <a:endParaRPr lang="ru-RU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smtClean="0"/>
              <a:t>www.conferinta.info</a:t>
            </a:r>
            <a:endParaRPr lang="ro-RO"/>
          </a:p>
        </p:txBody>
      </p:sp>
      <p:pic>
        <p:nvPicPr>
          <p:cNvPr id="11268" name="Рисунок 2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16013" y="1773238"/>
            <a:ext cx="6480175" cy="35274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smtClean="0"/>
              <a:t>www.conferinta.info</a:t>
            </a:r>
            <a:endParaRPr lang="ro-RO"/>
          </a:p>
        </p:txBody>
      </p:sp>
      <p:sp>
        <p:nvSpPr>
          <p:cNvPr id="12291" name="Прямоугольник 2"/>
          <p:cNvSpPr>
            <a:spLocks noChangeArrowheads="1"/>
          </p:cNvSpPr>
          <p:nvPr/>
        </p:nvSpPr>
        <p:spPr bwMode="auto">
          <a:xfrm>
            <a:off x="971550" y="620713"/>
            <a:ext cx="7345363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Cognitive zero – when a human agent gets nothing really informative out of the conversation (objectively new information is absent) – coincides with the highest communicative value on the “y” axes (the subjects are included at most in exchange of the information available). </a:t>
            </a:r>
            <a:r>
              <a:rPr lang="en-US" sz="2000" i="1"/>
              <a:t>Objectively</a:t>
            </a:r>
            <a:r>
              <a:rPr lang="en-US" sz="2000"/>
              <a:t>, the newness, or novelty, is absent; BUT </a:t>
            </a:r>
            <a:r>
              <a:rPr lang="en-US" sz="2000" i="1"/>
              <a:t>subjectively</a:t>
            </a:r>
            <a:r>
              <a:rPr lang="en-US" sz="2000"/>
              <a:t> there </a:t>
            </a:r>
            <a:r>
              <a:rPr lang="en-US" sz="2000" i="1"/>
              <a:t>is</a:t>
            </a:r>
            <a:r>
              <a:rPr lang="en-US" sz="2000"/>
              <a:t> newness of small-talk kind, where the inter-subjectivity stands for objectivity.</a:t>
            </a:r>
          </a:p>
          <a:p>
            <a:endParaRPr lang="ru-RU" sz="2000"/>
          </a:p>
          <a:p>
            <a:r>
              <a:rPr lang="en-US" sz="2000"/>
              <a:t>On the contrary, the highest mind tension in zenith, bringing a discovery, a something </a:t>
            </a:r>
            <a:r>
              <a:rPr lang="en-US" sz="2000" i="1"/>
              <a:t>absolutely new</a:t>
            </a:r>
            <a:r>
              <a:rPr lang="en-US" sz="2000"/>
              <a:t>, is far above communication.</a:t>
            </a:r>
          </a:p>
          <a:p>
            <a:r>
              <a:rPr lang="en-US" sz="2000"/>
              <a:t>Such mental ecstasy is mute: it is a “Himmelmann” out of communication. No message is sent or gain; no conversation possible; it’s between me – and the Universe… (On the other pole, communication zero in nadir of [</a:t>
            </a:r>
            <a:r>
              <a:rPr lang="en-US" sz="2000" i="1"/>
              <a:t>L</a:t>
            </a:r>
            <a:r>
              <a:rPr lang="en-US" sz="2000" i="1" baseline="-25000"/>
              <a:t>1</a:t>
            </a:r>
            <a:r>
              <a:rPr lang="en-US" sz="2000"/>
              <a:t>] is just zero. No communication – no person – no society).</a:t>
            </a:r>
            <a:endParaRPr 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</p:spPr>
        <p:txBody>
          <a:bodyPr/>
          <a:lstStyle/>
          <a:p>
            <a:pPr eaLnBrk="1" hangingPunct="1"/>
            <a:r>
              <a:rPr lang="en-US" sz="3600" smtClean="0"/>
              <a:t>Main Obstacles on the Way</a:t>
            </a:r>
            <a:br>
              <a:rPr lang="en-US" sz="3600" smtClean="0"/>
            </a:br>
            <a:r>
              <a:rPr lang="en-US" sz="3600" smtClean="0"/>
              <a:t>of Accomplishing Semiotics</a:t>
            </a:r>
            <a:r>
              <a:rPr lang="ru-RU" sz="3200" smtClean="0"/>
              <a:t/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13315" name="Объект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pPr eaLnBrk="1" hangingPunct="1"/>
            <a:r>
              <a:rPr lang="en-US" smtClean="0"/>
              <a:t>There is no part of Semiotics treating the relationship between signs – and objective reality.</a:t>
            </a:r>
          </a:p>
          <a:p>
            <a:pPr eaLnBrk="1" hangingPunct="1"/>
            <a:r>
              <a:rPr lang="en-US" smtClean="0"/>
              <a:t>We can think about Syntactics and Semantics as two sides of one medal; BUT:</a:t>
            </a:r>
          </a:p>
          <a:p>
            <a:pPr eaLnBrk="1" hangingPunct="1"/>
            <a:r>
              <a:rPr lang="en-US" smtClean="0"/>
              <a:t>Controversy of Semantics and Pragmatics is a gap with no bridge over it.</a:t>
            </a:r>
          </a:p>
          <a:p>
            <a:pPr eaLnBrk="1" hangingPunct="1"/>
            <a:r>
              <a:rPr lang="en-US" smtClean="0"/>
              <a:t>The difference lies within both subject and method. </a:t>
            </a:r>
            <a:endParaRPr lang="ru-RU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smtClean="0"/>
              <a:t>www.conferinta.info</a:t>
            </a:r>
            <a:endParaRPr lang="ro-R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Two Ways of Accomplishing Semiotics</a:t>
            </a:r>
            <a:endParaRPr lang="ru-RU" sz="4000" smtClean="0"/>
          </a:p>
        </p:txBody>
      </p:sp>
      <p:sp>
        <p:nvSpPr>
          <p:cNvPr id="14339" name="Объект 2"/>
          <p:cNvSpPr>
            <a:spLocks noGrp="1"/>
          </p:cNvSpPr>
          <p:nvPr>
            <p:ph sz="half" idx="1"/>
          </p:nvPr>
        </p:nvSpPr>
        <p:spPr>
          <a:xfrm>
            <a:off x="457200" y="1268413"/>
            <a:ext cx="4038600" cy="4857750"/>
          </a:xfrm>
        </p:spPr>
        <p:txBody>
          <a:bodyPr/>
          <a:lstStyle/>
          <a:p>
            <a:pPr eaLnBrk="1" hangingPunct="1"/>
            <a:r>
              <a:rPr lang="en-US" smtClean="0"/>
              <a:t>We may try to construct the FOURTH part of semiotics, dealing with sign – objective world relationship ( and call it “sigmatics”). BUT:</a:t>
            </a:r>
          </a:p>
          <a:p>
            <a:pPr eaLnBrk="1" hangingPunct="1"/>
            <a:r>
              <a:rPr lang="en-US" smtClean="0"/>
              <a:t>It will have to concur with 15 000 other sciences existing, since all of them deal with the same.</a:t>
            </a:r>
            <a:endParaRPr lang="ru-RU" smtClean="0"/>
          </a:p>
        </p:txBody>
      </p:sp>
      <p:sp>
        <p:nvSpPr>
          <p:cNvPr id="14340" name="Объект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038600" cy="4784725"/>
          </a:xfrm>
        </p:spPr>
        <p:txBody>
          <a:bodyPr/>
          <a:lstStyle/>
          <a:p>
            <a:pPr eaLnBrk="1" hangingPunct="1"/>
            <a:r>
              <a:rPr lang="en-US" smtClean="0"/>
              <a:t>We may try instead to make semiotics more “homogeneous” by REDUCING  the number of parts.</a:t>
            </a:r>
          </a:p>
          <a:p>
            <a:pPr eaLnBrk="1" hangingPunct="1"/>
            <a:r>
              <a:rPr lang="en-US" smtClean="0"/>
              <a:t>For that we have to combine two first parts into one and preserve only semantics and pragmatics. BUT they are too different…</a:t>
            </a:r>
            <a:endParaRPr lang="ru-RU" smtClean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smtClean="0"/>
              <a:t>www.conferinta.info</a:t>
            </a:r>
            <a:endParaRPr lang="ro-R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Helping Hand of Communication Theory</a:t>
            </a:r>
            <a:r>
              <a:rPr lang="ro-RO" smtClean="0"/>
              <a:t/>
            </a:r>
            <a:br>
              <a:rPr lang="ro-RO" smtClean="0"/>
            </a:br>
            <a:endParaRPr lang="ru-RU" smtClean="0"/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 eaLnBrk="1" hangingPunct="1"/>
            <a:r>
              <a:rPr lang="en-US" smtClean="0"/>
              <a:t>Semiotics becomes social when it gains social meaning.</a:t>
            </a:r>
          </a:p>
          <a:p>
            <a:pPr eaLnBrk="1" hangingPunct="1"/>
            <a:r>
              <a:rPr lang="en-US" smtClean="0"/>
              <a:t>We need a certain instrument, a switch-code from semantics to pragmatics and vice-versa.</a:t>
            </a:r>
          </a:p>
          <a:p>
            <a:pPr eaLnBrk="1" hangingPunct="1"/>
            <a:r>
              <a:rPr lang="en-US" smtClean="0"/>
              <a:t>Communication theory of Deborah Tannen (USA) provides for that.</a:t>
            </a:r>
          </a:p>
          <a:p>
            <a:pPr eaLnBrk="1" hangingPunct="1"/>
            <a:r>
              <a:rPr lang="en-US" smtClean="0"/>
              <a:t>She argues that social meaning does not reside in the dictionaries (semantics). It resides in a “double bind” of communication. </a:t>
            </a:r>
            <a:endParaRPr lang="ru-RU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smtClean="0"/>
              <a:t>www.conferinta.info</a:t>
            </a:r>
            <a:endParaRPr lang="ro-R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Double Bind and Adjustment</a:t>
            </a:r>
            <a:endParaRPr lang="ru-RU" smtClean="0"/>
          </a:p>
        </p:txBody>
      </p:sp>
      <p:sp>
        <p:nvSpPr>
          <p:cNvPr id="16387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341688"/>
          </a:xfrm>
        </p:spPr>
        <p:txBody>
          <a:bodyPr/>
          <a:lstStyle/>
          <a:p>
            <a:pPr eaLnBrk="1" hangingPunct="1"/>
            <a:r>
              <a:rPr lang="en-US" sz="3200" smtClean="0"/>
              <a:t>Involvement:</a:t>
            </a:r>
          </a:p>
          <a:p>
            <a:pPr eaLnBrk="1" hangingPunct="1"/>
            <a:r>
              <a:rPr lang="en-US" smtClean="0"/>
              <a:t>the familiar</a:t>
            </a:r>
          </a:p>
          <a:p>
            <a:pPr eaLnBrk="1" hangingPunct="1"/>
            <a:r>
              <a:rPr lang="en-US" smtClean="0"/>
              <a:t>safety</a:t>
            </a:r>
          </a:p>
          <a:p>
            <a:pPr eaLnBrk="1" hangingPunct="1"/>
            <a:r>
              <a:rPr lang="en-US" smtClean="0"/>
              <a:t>closeness</a:t>
            </a:r>
          </a:p>
          <a:p>
            <a:pPr eaLnBrk="1" hangingPunct="1"/>
            <a:r>
              <a:rPr lang="en-US" smtClean="0"/>
              <a:t>the need to be connected to the others</a:t>
            </a:r>
          </a:p>
          <a:p>
            <a:pPr eaLnBrk="1" hangingPunct="1"/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700463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Independence:</a:t>
            </a:r>
          </a:p>
          <a:p>
            <a:pPr eaLnBrk="1" hangingPunct="1">
              <a:defRPr/>
            </a:pPr>
            <a:r>
              <a:rPr lang="en-US" dirty="0" smtClean="0"/>
              <a:t>the strange</a:t>
            </a:r>
          </a:p>
          <a:p>
            <a:pPr eaLnBrk="1" hangingPunct="1">
              <a:defRPr/>
            </a:pPr>
            <a:r>
              <a:rPr lang="en-US" dirty="0"/>
              <a:t>f</a:t>
            </a:r>
            <a:r>
              <a:rPr lang="en-US" dirty="0" smtClean="0"/>
              <a:t>reedom</a:t>
            </a:r>
          </a:p>
          <a:p>
            <a:pPr eaLnBrk="1" hangingPunct="1">
              <a:defRPr/>
            </a:pPr>
            <a:r>
              <a:rPr lang="en-US" dirty="0" smtClean="0"/>
              <a:t>distance</a:t>
            </a:r>
          </a:p>
          <a:p>
            <a:pPr eaLnBrk="1" hangingPunct="1">
              <a:defRPr/>
            </a:pPr>
            <a:r>
              <a:rPr lang="en-US" dirty="0"/>
              <a:t>t</a:t>
            </a:r>
            <a:r>
              <a:rPr lang="en-US" dirty="0" smtClean="0"/>
              <a:t>he need to be left alone…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smtClean="0"/>
              <a:t>www.conferinta.info</a:t>
            </a:r>
            <a:endParaRPr lang="ro-R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Double Bind of Message and Metamessage</a:t>
            </a:r>
            <a:endParaRPr lang="ru-RU" smtClean="0"/>
          </a:p>
        </p:txBody>
      </p:sp>
      <p:sp>
        <p:nvSpPr>
          <p:cNvPr id="17411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33850"/>
          </a:xfrm>
        </p:spPr>
        <p:txBody>
          <a:bodyPr/>
          <a:lstStyle/>
          <a:p>
            <a:pPr eaLnBrk="1" hangingPunct="1"/>
            <a:r>
              <a:rPr lang="en-US" smtClean="0"/>
              <a:t>The core of Meaning of words and expressions is conceptual=cognitive information (message)</a:t>
            </a:r>
          </a:p>
          <a:p>
            <a:pPr eaLnBrk="1" hangingPunct="1"/>
            <a:r>
              <a:rPr lang="en-US" smtClean="0"/>
              <a:t>The subtle belt around it is weaved of emotions-volitions-preferences-selections…</a:t>
            </a:r>
          </a:p>
          <a:p>
            <a:pPr eaLnBrk="1" hangingPunct="1"/>
            <a:r>
              <a:rPr lang="en-US" smtClean="0"/>
              <a:t>The third component of Meaning does not reveal itself; it is a “cryptocomponent”; and this is where the metamessage comes in.</a:t>
            </a:r>
            <a:endParaRPr lang="ru-RU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smtClean="0"/>
              <a:t>www.conferinta.info</a:t>
            </a:r>
            <a:endParaRPr lang="ro-R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smtClean="0"/>
              <a:t>www.conferinta.info</a:t>
            </a:r>
            <a:endParaRPr lang="ro-RO"/>
          </a:p>
        </p:txBody>
      </p:sp>
      <p:sp>
        <p:nvSpPr>
          <p:cNvPr id="18435" name="Прямоугольник 2"/>
          <p:cNvSpPr>
            <a:spLocks noChangeArrowheads="1"/>
          </p:cNvSpPr>
          <p:nvPr/>
        </p:nvSpPr>
        <p:spPr bwMode="auto">
          <a:xfrm>
            <a:off x="611188" y="908050"/>
            <a:ext cx="8064500" cy="517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 b="1"/>
              <a:t>How we speak</a:t>
            </a:r>
            <a:r>
              <a:rPr lang="en-US" sz="2200"/>
              <a:t> – “how loud, how fast, with what intonation and emphasis – communicates… teasing, flirting, explaining, or chastising; whether we are feeling friendly, angry or quizzical; whether want to get closer or back off… </a:t>
            </a:r>
            <a:r>
              <a:rPr lang="en-US" sz="2200" b="1"/>
              <a:t>how we say what we say communicates social meaning</a:t>
            </a:r>
            <a:r>
              <a:rPr lang="en-US" sz="2200"/>
              <a:t>”. (D. Tannen. </a:t>
            </a:r>
            <a:r>
              <a:rPr lang="en-US" sz="2200" i="1"/>
              <a:t>That’s not what I meant! How Conversational Style Makes or Breaks Relationships. </a:t>
            </a:r>
            <a:r>
              <a:rPr lang="en-US" sz="2200"/>
              <a:t>N.Y.1987, p. 16). </a:t>
            </a:r>
          </a:p>
          <a:p>
            <a:endParaRPr lang="en-US" sz="2200"/>
          </a:p>
          <a:p>
            <a:r>
              <a:rPr lang="en-US" sz="2200"/>
              <a:t>“Conversational style isn’t something extra, added on like frosting on a cake. It’s the very stuff of which the communication cake is made”. (</a:t>
            </a:r>
            <a:r>
              <a:rPr lang="en-US" sz="2200" i="1"/>
              <a:t>D. Tannen, </a:t>
            </a:r>
            <a:r>
              <a:rPr lang="en-US" sz="2200"/>
              <a:t>1987, p. 33).</a:t>
            </a:r>
          </a:p>
          <a:p>
            <a:endParaRPr lang="en-US" sz="2200"/>
          </a:p>
          <a:p>
            <a:r>
              <a:rPr lang="en-US" sz="2200"/>
              <a:t>And here come </a:t>
            </a:r>
            <a:r>
              <a:rPr lang="en-US" sz="2200" b="1"/>
              <a:t>main conversational devices creating sociality</a:t>
            </a:r>
            <a:r>
              <a:rPr lang="en-US" sz="2200"/>
              <a:t>; these are </a:t>
            </a:r>
            <a:r>
              <a:rPr lang="en-US" sz="2200" i="1"/>
              <a:t>expressive reaction, asking questions, complaining, and apologizing.</a:t>
            </a:r>
            <a:r>
              <a:rPr lang="en-US" sz="2200"/>
              <a:t> </a:t>
            </a:r>
            <a:endParaRPr lang="ru-RU" sz="22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Conclusion </a:t>
            </a:r>
            <a:endParaRPr lang="ru-RU" smtClean="0"/>
          </a:p>
        </p:txBody>
      </p:sp>
      <p:sp>
        <p:nvSpPr>
          <p:cNvPr id="19459" name="Объект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040313"/>
          </a:xfrm>
        </p:spPr>
        <p:txBody>
          <a:bodyPr/>
          <a:lstStyle/>
          <a:p>
            <a:pPr eaLnBrk="1" hangingPunct="1"/>
            <a:r>
              <a:rPr lang="en-GB" sz="2800" smtClean="0"/>
              <a:t>Combination of </a:t>
            </a:r>
            <a:r>
              <a:rPr lang="en-US" sz="2800" smtClean="0"/>
              <a:t>f</a:t>
            </a:r>
            <a:r>
              <a:rPr lang="en-GB" sz="2800" smtClean="0"/>
              <a:t>our main conversational devices</a:t>
            </a:r>
            <a:r>
              <a:rPr lang="en-US" sz="2800" smtClean="0"/>
              <a:t> </a:t>
            </a:r>
            <a:r>
              <a:rPr lang="en-GB" sz="2800" smtClean="0"/>
              <a:t>provides for the needed mechanism of turning from sign-to-sign relations (syntactics) and/or sign-to-meaning relations (semantics) to the truly social world of pragmatics.</a:t>
            </a:r>
          </a:p>
          <a:p>
            <a:pPr eaLnBrk="1" hangingPunct="1"/>
            <a:r>
              <a:rPr lang="en-GB" sz="2800" smtClean="0"/>
              <a:t>This is a necessary and sufficient switch-code </a:t>
            </a:r>
            <a:r>
              <a:rPr lang="en-US" sz="2800" smtClean="0"/>
              <a:t>turning from “pure” cognition to communication;</a:t>
            </a:r>
          </a:p>
          <a:p>
            <a:pPr eaLnBrk="1" hangingPunct="1"/>
            <a:r>
              <a:rPr lang="en-US" sz="2800" smtClean="0"/>
              <a:t>And in communication itself – to balance informative messages and metamessages of involvement and independence, the double social bind and “the deepest drive we have”.</a:t>
            </a:r>
            <a:r>
              <a:rPr lang="en-US" b="1" smtClean="0"/>
              <a:t> </a:t>
            </a:r>
            <a:endParaRPr lang="ru-RU" smtClean="0"/>
          </a:p>
          <a:p>
            <a:pPr eaLnBrk="1" hangingPunct="1"/>
            <a:endParaRPr lang="ru-RU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smtClean="0"/>
              <a:t>www.conferinta.info</a:t>
            </a:r>
            <a:endParaRPr lang="ro-RO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075" name="Объект 3"/>
          <p:cNvSpPr>
            <a:spLocks noGrp="1"/>
          </p:cNvSpPr>
          <p:nvPr>
            <p:ph idx="1"/>
          </p:nvPr>
        </p:nvSpPr>
        <p:spPr>
          <a:xfrm>
            <a:off x="457200" y="1924050"/>
            <a:ext cx="8229600" cy="4457700"/>
          </a:xfrm>
        </p:spPr>
        <p:txBody>
          <a:bodyPr/>
          <a:lstStyle/>
          <a:p>
            <a:pPr eaLnBrk="1" hangingPunct="1"/>
            <a:r>
              <a:rPr lang="en-US" smtClean="0"/>
              <a:t>Semiotics is altogether social, same as philosophy itself. So why questioning?</a:t>
            </a:r>
          </a:p>
          <a:p>
            <a:pPr eaLnBrk="1" hangingPunct="1"/>
            <a:r>
              <a:rPr lang="en-US" smtClean="0"/>
              <a:t>We have to speak about two senses of the word “social” concerning semiotics; in a broader sense, it is a non-natural science; in a narrow and strict sense, what makes it social, is pragmatics…</a:t>
            </a:r>
          </a:p>
          <a:p>
            <a:pPr eaLnBrk="1" hangingPunct="1"/>
            <a:r>
              <a:rPr lang="en-US" smtClean="0"/>
              <a:t> …which is the 3</a:t>
            </a:r>
            <a:r>
              <a:rPr lang="en-US" baseline="30000" smtClean="0"/>
              <a:t>rd</a:t>
            </a:r>
            <a:r>
              <a:rPr lang="en-US" smtClean="0"/>
              <a:t> part of semiotics.</a:t>
            </a:r>
            <a:endParaRPr lang="ru-RU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dirty="0">
                <a:hlinkClick r:id="rId2"/>
              </a:rPr>
              <a:t>www.conferinta.info</a:t>
            </a:r>
            <a:endParaRPr lang="ro-RO" dirty="0"/>
          </a:p>
        </p:txBody>
      </p:sp>
      <p:pic>
        <p:nvPicPr>
          <p:cNvPr id="3077" name="Picture 3" descr="header 10-13 LUMEN 201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Three Parts of Semiotics</a:t>
            </a: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dirty="0" smtClean="0"/>
              <a:t>According to Ferdinand de Saussure, </a:t>
            </a:r>
            <a:r>
              <a:rPr lang="en-US" dirty="0"/>
              <a:t>S</a:t>
            </a:r>
            <a:r>
              <a:rPr lang="en-US" dirty="0" smtClean="0"/>
              <a:t>emiotics consists of three main parts:</a:t>
            </a:r>
          </a:p>
          <a:p>
            <a:pPr eaLnBrk="1" hangingPunct="1">
              <a:defRPr/>
            </a:pPr>
            <a:r>
              <a:rPr lang="en-US" dirty="0" smtClean="0"/>
              <a:t>Syntactics – which is a study of relationships between signs in a system;</a:t>
            </a:r>
          </a:p>
          <a:p>
            <a:pPr eaLnBrk="1" hangingPunct="1">
              <a:defRPr/>
            </a:pPr>
            <a:r>
              <a:rPr lang="en-US" dirty="0" smtClean="0"/>
              <a:t>Semantics – which is a study of relationships between signs and their meanings;</a:t>
            </a:r>
          </a:p>
          <a:p>
            <a:pPr eaLnBrk="1" hangingPunct="1">
              <a:defRPr/>
            </a:pPr>
            <a:r>
              <a:rPr lang="en-US" dirty="0" smtClean="0"/>
              <a:t>Pragmatics – which is a study of relationships between the realm of signs and human world. 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smtClean="0"/>
              <a:t>www.conferinta.info</a:t>
            </a:r>
            <a:endParaRPr lang="ro-R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Three Branches of Semiotics</a:t>
            </a:r>
            <a:endParaRPr lang="ru-RU" smtClean="0"/>
          </a:p>
        </p:txBody>
      </p:sp>
      <p:sp>
        <p:nvSpPr>
          <p:cNvPr id="5123" name="Объект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96887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dirty="0" smtClean="0"/>
              <a:t>    Another  important triplet:</a:t>
            </a:r>
          </a:p>
          <a:p>
            <a:pPr eaLnBrk="1" hangingPunct="1">
              <a:defRPr/>
            </a:pPr>
            <a:r>
              <a:rPr lang="en-US" dirty="0" smtClean="0"/>
              <a:t>Technical semiotics (computers and the like); it coincides with syntactics, mainly.</a:t>
            </a:r>
          </a:p>
          <a:p>
            <a:pPr eaLnBrk="1" hangingPunct="1">
              <a:defRPr/>
            </a:pPr>
            <a:r>
              <a:rPr lang="en-US" dirty="0" err="1" smtClean="0"/>
              <a:t>Linguosemiotics</a:t>
            </a:r>
            <a:r>
              <a:rPr lang="en-US" dirty="0" smtClean="0"/>
              <a:t>, having much in common with semantics.</a:t>
            </a:r>
          </a:p>
          <a:p>
            <a:pPr eaLnBrk="1" hangingPunct="1">
              <a:defRPr/>
            </a:pPr>
            <a:r>
              <a:rPr lang="en-US" dirty="0" smtClean="0"/>
              <a:t>Semiotics of socio-cultural forms (including art and literature, architecture and ship-building, finance and socio-political life, etc.) – which belongs to pragmatics.</a:t>
            </a:r>
          </a:p>
          <a:p>
            <a:pPr eaLnBrk="1" hangingPunct="1">
              <a:defRPr/>
            </a:pPr>
            <a:endParaRPr lang="ru-RU" dirty="0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smtClean="0"/>
              <a:t>www.conferinta.info</a:t>
            </a:r>
            <a:endParaRPr lang="ro-R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868863"/>
            <a:ext cx="7772400" cy="900112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/>
              <a:t>Main problem of syntactics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1125538"/>
            <a:ext cx="7772400" cy="3671887"/>
          </a:xfrm>
        </p:spPr>
        <p:txBody>
          <a:bodyPr/>
          <a:lstStyle/>
          <a:p>
            <a:pPr eaLnBrk="1" hangingPunct="1">
              <a:defRPr/>
            </a:pPr>
            <a:r>
              <a:rPr lang="en-US" sz="2200" dirty="0" smtClean="0"/>
              <a:t>The rules of selecting and combining signs into a code, or a system </a:t>
            </a:r>
            <a:r>
              <a:rPr lang="en-US" sz="2200" dirty="0"/>
              <a:t>(organizational principles)</a:t>
            </a:r>
            <a:r>
              <a:rPr lang="en-US" sz="2200" dirty="0" smtClean="0"/>
              <a:t> is the main problem of technical semiotics, and thus of syntactics.</a:t>
            </a:r>
          </a:p>
          <a:p>
            <a:pPr eaLnBrk="1" hangingPunct="1">
              <a:defRPr/>
            </a:pPr>
            <a:r>
              <a:rPr lang="en-US" sz="2200" dirty="0" smtClean="0"/>
              <a:t>Analytical philosophy helped semiotics to formulate it as follows: “</a:t>
            </a:r>
            <a:r>
              <a:rPr lang="en-US" sz="2200" i="1" dirty="0" smtClean="0"/>
              <a:t>seeking </a:t>
            </a:r>
            <a:r>
              <a:rPr lang="en-US" sz="2200" i="1" dirty="0"/>
              <a:t>for propositional functions of different </a:t>
            </a:r>
            <a:r>
              <a:rPr lang="en-US" sz="2200" i="1" dirty="0" smtClean="0"/>
              <a:t>grades</a:t>
            </a:r>
            <a:r>
              <a:rPr lang="en-US" sz="2200" dirty="0" smtClean="0"/>
              <a:t>”.</a:t>
            </a:r>
          </a:p>
          <a:p>
            <a:pPr eaLnBrk="1" hangingPunct="1">
              <a:defRPr/>
            </a:pPr>
            <a:r>
              <a:rPr lang="en-US" sz="2200" dirty="0" smtClean="0"/>
              <a:t>But more often than not this problem cannot obtain only formal solution; even the experience of logical positivism showed that syntax can only exist in a “</a:t>
            </a:r>
            <a:r>
              <a:rPr lang="en-US" sz="2200" i="1" dirty="0" smtClean="0"/>
              <a:t>double bind</a:t>
            </a:r>
            <a:r>
              <a:rPr lang="en-US" sz="2200" dirty="0" smtClean="0"/>
              <a:t>” with semantics.</a:t>
            </a:r>
          </a:p>
          <a:p>
            <a:pPr eaLnBrk="1" hangingPunct="1">
              <a:defRPr/>
            </a:pPr>
            <a:r>
              <a:rPr lang="en-US" sz="2200" dirty="0" smtClean="0"/>
              <a:t>(The expression comes from Deborah </a:t>
            </a:r>
            <a:r>
              <a:rPr lang="en-US" sz="2200" dirty="0" err="1" smtClean="0"/>
              <a:t>Tannen’s</a:t>
            </a:r>
            <a:r>
              <a:rPr lang="en-US" sz="2200" dirty="0" smtClean="0"/>
              <a:t> communication theory, 1987)</a:t>
            </a:r>
            <a:endParaRPr lang="ru-RU" sz="22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smtClean="0"/>
              <a:t>www.conferinta.info</a:t>
            </a:r>
            <a:endParaRPr lang="ro-R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229225"/>
            <a:ext cx="7772400" cy="792163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/>
              <a:t>Main problem of semantics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476250"/>
            <a:ext cx="7772400" cy="4752975"/>
          </a:xfrm>
        </p:spPr>
        <p:txBody>
          <a:bodyPr/>
          <a:lstStyle/>
          <a:p>
            <a:pPr eaLnBrk="1" hangingPunct="1">
              <a:defRPr/>
            </a:pPr>
            <a:r>
              <a:rPr lang="en-US" sz="2200" dirty="0" smtClean="0"/>
              <a:t>Semantics is all about sense and meaning – and their vehicles, the signs. </a:t>
            </a:r>
          </a:p>
          <a:p>
            <a:pPr eaLnBrk="1" hangingPunct="1">
              <a:defRPr/>
            </a:pPr>
            <a:r>
              <a:rPr lang="en-US" sz="2200" dirty="0" smtClean="0"/>
              <a:t>There is a great number of semantic theories, or theories of meaning.</a:t>
            </a:r>
          </a:p>
          <a:p>
            <a:pPr eaLnBrk="1" hangingPunct="1">
              <a:defRPr/>
            </a:pPr>
            <a:r>
              <a:rPr lang="en-US" sz="2200" dirty="0" smtClean="0"/>
              <a:t>Nevertheless, they can be  grouped somehow, on different grounds: e.g.:</a:t>
            </a:r>
          </a:p>
          <a:p>
            <a:pPr marL="342900" indent="-342900" eaLnBrk="1" hangingPunct="1">
              <a:buFontTx/>
              <a:buChar char="-"/>
              <a:defRPr/>
            </a:pPr>
            <a:r>
              <a:rPr lang="en-US" sz="2200" dirty="0" smtClean="0"/>
              <a:t>“de </a:t>
            </a:r>
            <a:r>
              <a:rPr lang="en-US" sz="2200" dirty="0"/>
              <a:t>j</a:t>
            </a:r>
            <a:r>
              <a:rPr lang="en-US" sz="2200" dirty="0" smtClean="0"/>
              <a:t>ure” (epistemology, philosophy of science) and “de facto” (theory of knowledge, “correspondence” type);</a:t>
            </a:r>
          </a:p>
          <a:p>
            <a:pPr marL="342900" indent="-342900" eaLnBrk="1" hangingPunct="1">
              <a:buFontTx/>
              <a:buChar char="-"/>
              <a:defRPr/>
            </a:pPr>
            <a:r>
              <a:rPr lang="en-US" sz="2200" dirty="0" smtClean="0"/>
              <a:t> “essential” and relativistic;</a:t>
            </a:r>
          </a:p>
          <a:p>
            <a:pPr marL="342900" indent="-342900" eaLnBrk="1" hangingPunct="1">
              <a:buFontTx/>
              <a:buChar char="-"/>
              <a:defRPr/>
            </a:pPr>
            <a:r>
              <a:rPr lang="en-US" sz="2200" dirty="0" smtClean="0"/>
              <a:t>“substantial” and functionalistic, etc.</a:t>
            </a:r>
            <a:endParaRPr lang="en-US" sz="2200" dirty="0"/>
          </a:p>
          <a:p>
            <a:pPr eaLnBrk="1" hangingPunct="1">
              <a:defRPr/>
            </a:pPr>
            <a:r>
              <a:rPr lang="en-US" sz="2200" dirty="0" smtClean="0"/>
              <a:t> I argue that it is more fruitful to collect all the main theories into a circle – analogous to the circle of fifths in “Well Tempered Clavier” by J.S. Bach.</a:t>
            </a:r>
            <a:endParaRPr lang="ru-RU" sz="22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smtClean="0"/>
              <a:t>www.conferinta.info</a:t>
            </a:r>
            <a:endParaRPr lang="ro-R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797425"/>
            <a:ext cx="7772400" cy="97155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/>
              <a:t>Main problem of pragmatics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836613"/>
            <a:ext cx="7772400" cy="3570287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There is none. At least it is not distinguished, yet.</a:t>
            </a:r>
          </a:p>
          <a:p>
            <a:pPr eaLnBrk="1" hangingPunct="1">
              <a:defRPr/>
            </a:pPr>
            <a:r>
              <a:rPr lang="en-US" sz="2800" dirty="0" smtClean="0"/>
              <a:t>Or else: all problems of pragmatics are equal. </a:t>
            </a:r>
          </a:p>
          <a:p>
            <a:pPr eaLnBrk="1" hangingPunct="1">
              <a:defRPr/>
            </a:pPr>
            <a:r>
              <a:rPr lang="en-US" sz="2800" dirty="0" smtClean="0"/>
              <a:t>Or else: </a:t>
            </a:r>
            <a:r>
              <a:rPr lang="en-US" sz="2800" dirty="0"/>
              <a:t>all problems of pragmatics are </a:t>
            </a:r>
            <a:r>
              <a:rPr lang="en-US" sz="2800" dirty="0" smtClean="0"/>
              <a:t>equally important…</a:t>
            </a:r>
          </a:p>
          <a:p>
            <a:pPr eaLnBrk="1" hangingPunct="1">
              <a:defRPr/>
            </a:pPr>
            <a:r>
              <a:rPr lang="en-US" sz="2800" dirty="0" smtClean="0"/>
              <a:t>I argue that the most important of them is communication.</a:t>
            </a:r>
            <a:endParaRPr lang="ru-RU" sz="28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smtClean="0"/>
              <a:t>www.conferinta.info</a:t>
            </a:r>
            <a:endParaRPr lang="ro-R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863600"/>
          </a:xfrm>
        </p:spPr>
        <p:txBody>
          <a:bodyPr/>
          <a:lstStyle/>
          <a:p>
            <a:pPr eaLnBrk="1" hangingPunct="1"/>
            <a:r>
              <a:rPr lang="en-US" sz="3600" b="1" smtClean="0"/>
              <a:t>Controversy of Semantics and Pragmatics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921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Semantics is clearly logical, of high abstract level and theoretical value, its forming and limiting category is </a:t>
            </a:r>
            <a:r>
              <a:rPr lang="en-US" b="1" i="1" smtClean="0"/>
              <a:t>essence</a:t>
            </a:r>
            <a:r>
              <a:rPr lang="en-US" smtClean="0"/>
              <a:t>. Its quest is Cognition.</a:t>
            </a:r>
          </a:p>
          <a:p>
            <a:pPr eaLnBrk="1" hangingPunct="1"/>
            <a:r>
              <a:rPr lang="en-US" smtClean="0"/>
              <a:t>Pragmatics is vivid and “palpable”, rich and interesting, though not so highly abstract; its leading category is </a:t>
            </a:r>
            <a:r>
              <a:rPr lang="en-US" b="1" i="1" smtClean="0"/>
              <a:t>content</a:t>
            </a:r>
            <a:r>
              <a:rPr lang="en-US" smtClean="0"/>
              <a:t> and its quest is Communication.</a:t>
            </a:r>
          </a:p>
          <a:p>
            <a:pPr eaLnBrk="1" hangingPunct="1"/>
            <a:endParaRPr lang="en-US" smtClean="0"/>
          </a:p>
          <a:p>
            <a:pPr eaLnBrk="1" hangingPunct="1"/>
            <a:endParaRPr lang="ru-RU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smtClean="0"/>
              <a:t>www.conferinta.info</a:t>
            </a:r>
            <a:endParaRPr lang="ro-R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smtClean="0"/>
              <a:t>www.conferinta.info</a:t>
            </a:r>
            <a:endParaRPr lang="ro-RO"/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45" name="Прямоугольник 4"/>
          <p:cNvSpPr>
            <a:spLocks noChangeArrowheads="1"/>
          </p:cNvSpPr>
          <p:nvPr/>
        </p:nvSpPr>
        <p:spPr bwMode="auto">
          <a:xfrm>
            <a:off x="1476375" y="981075"/>
            <a:ext cx="6264275" cy="353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In mathematic terms, we can view cognitive situation as a cycloid, and a communicative situation as its evolute.</a:t>
            </a:r>
          </a:p>
          <a:p>
            <a:r>
              <a:rPr lang="en-US" sz="2800"/>
              <a:t>The evolute [</a:t>
            </a:r>
            <a:r>
              <a:rPr lang="en-US" sz="2800" i="1"/>
              <a:t>L</a:t>
            </a:r>
            <a:r>
              <a:rPr lang="en-US" sz="2800" i="1" baseline="-25000"/>
              <a:t>1</a:t>
            </a:r>
            <a:r>
              <a:rPr lang="en-US" sz="2800"/>
              <a:t>] of the cycloid [</a:t>
            </a:r>
            <a:r>
              <a:rPr lang="en-US" sz="2800" i="1"/>
              <a:t>L</a:t>
            </a:r>
            <a:r>
              <a:rPr lang="en-US" sz="2800"/>
              <a:t>] is a cycloid, congruent with the original one but shifted for half length of the base and dropped under it at a distance equal to the height. </a:t>
            </a: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1303</Words>
  <Application>Microsoft Office PowerPoint</Application>
  <PresentationFormat>Экран (4:3)</PresentationFormat>
  <Paragraphs>101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Social Semiotics: Unaccomplished Project</vt:lpstr>
      <vt:lpstr>Слайд 2</vt:lpstr>
      <vt:lpstr>Three Parts of Semiotics</vt:lpstr>
      <vt:lpstr>Three Branches of Semiotics</vt:lpstr>
      <vt:lpstr>Main problem of syntactics </vt:lpstr>
      <vt:lpstr>Main problem of semantics</vt:lpstr>
      <vt:lpstr>Main problem of pragmatics</vt:lpstr>
      <vt:lpstr>Controversy of Semantics and Pragmatics </vt:lpstr>
      <vt:lpstr>Слайд 9</vt:lpstr>
      <vt:lpstr>Cognition and Communication</vt:lpstr>
      <vt:lpstr>Слайд 11</vt:lpstr>
      <vt:lpstr>Main Obstacles on the Way of Accomplishing Semiotics </vt:lpstr>
      <vt:lpstr>Two Ways of Accomplishing Semiotics</vt:lpstr>
      <vt:lpstr>Helping Hand of Communication Theory </vt:lpstr>
      <vt:lpstr>Double Bind and Adjustment</vt:lpstr>
      <vt:lpstr>Double Bind of Message and Metamessage</vt:lpstr>
      <vt:lpstr>Слайд 17</vt:lpstr>
      <vt:lpstr>Conclusion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Antonio</dc:creator>
  <cp:lastModifiedBy>vavilova.zhe</cp:lastModifiedBy>
  <cp:revision>31</cp:revision>
  <dcterms:created xsi:type="dcterms:W3CDTF">2013-03-19T13:29:03Z</dcterms:created>
  <dcterms:modified xsi:type="dcterms:W3CDTF">2013-06-13T08:11:01Z</dcterms:modified>
</cp:coreProperties>
</file>