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48" r:id="rId2"/>
    <p:sldMasterId id="2147483673" r:id="rId3"/>
  </p:sldMasterIdLst>
  <p:notesMasterIdLst>
    <p:notesMasterId r:id="rId20"/>
  </p:notesMasterIdLst>
  <p:sldIdLst>
    <p:sldId id="329" r:id="rId4"/>
    <p:sldId id="425" r:id="rId5"/>
    <p:sldId id="419" r:id="rId6"/>
    <p:sldId id="440" r:id="rId7"/>
    <p:sldId id="443" r:id="rId8"/>
    <p:sldId id="437" r:id="rId9"/>
    <p:sldId id="427" r:id="rId10"/>
    <p:sldId id="441" r:id="rId11"/>
    <p:sldId id="438" r:id="rId12"/>
    <p:sldId id="426" r:id="rId13"/>
    <p:sldId id="428" r:id="rId14"/>
    <p:sldId id="430" r:id="rId15"/>
    <p:sldId id="431" r:id="rId16"/>
    <p:sldId id="433" r:id="rId17"/>
    <p:sldId id="436" r:id="rId18"/>
    <p:sldId id="442" r:id="rId19"/>
  </p:sldIdLst>
  <p:sldSz cx="12192000" cy="6858000"/>
  <p:notesSz cx="6788150" cy="992346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 pos="32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73"/>
    <a:srgbClr val="FEFEFE"/>
    <a:srgbClr val="EA0000"/>
    <a:srgbClr val="F03C46"/>
    <a:srgbClr val="82CB82"/>
    <a:srgbClr val="00CC66"/>
    <a:srgbClr val="55BA5E"/>
    <a:srgbClr val="3CBA7D"/>
    <a:srgbClr val="83C99A"/>
    <a:srgbClr val="00E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0" autoAdjust="0"/>
    <p:restoredTop sz="96154" autoAdjust="0"/>
  </p:normalViewPr>
  <p:slideViewPr>
    <p:cSldViewPr snapToObjects="1">
      <p:cViewPr varScale="1">
        <p:scale>
          <a:sx n="115" d="100"/>
          <a:sy n="115" d="100"/>
        </p:scale>
        <p:origin x="588" y="108"/>
      </p:cViewPr>
      <p:guideLst>
        <p:guide orient="horz" pos="2784"/>
        <p:guide pos="32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2061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PragmaticaITT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507" y="1"/>
            <a:ext cx="2942061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ragmaticaITT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5112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15" y="4714044"/>
            <a:ext cx="5430520" cy="446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4908"/>
            <a:ext cx="2942061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PragmaticaITT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507" y="9424908"/>
            <a:ext cx="2942061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ragmaticaITT"/>
              </a:defRPr>
            </a:lvl1pPr>
          </a:lstStyle>
          <a:p>
            <a:fld id="{4B8C2F1E-6C6C-4D7E-A28F-206A979ED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4031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ragmaticaITT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ragmaticaITT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ragmaticaITT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ragmaticaITT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ragmaticaIT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4538"/>
            <a:ext cx="6615112" cy="37211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PragmaticaITT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725" indent="-285664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2655" indent="-228531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599718" indent="-228531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6779" indent="-228531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3842" indent="-22853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0904" indent="-22853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7967" indent="-22853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5029" indent="-22853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eaLnBrk="1" hangingPunct="1"/>
            <a:fld id="{BF35EE58-0A6B-4C13-ABFE-A86D9CAEE0EE}" type="slidenum">
              <a:rPr lang="ru-RU" altLang="ru-RU">
                <a:latin typeface="PragmaticaITT"/>
              </a:rPr>
              <a:pPr eaLnBrk="1" hangingPunct="1"/>
              <a:t>1</a:t>
            </a:fld>
            <a:endParaRPr lang="ru-RU" altLang="ru-RU">
              <a:latin typeface="PragmaticaITT"/>
            </a:endParaRPr>
          </a:p>
        </p:txBody>
      </p:sp>
    </p:spTree>
    <p:extLst>
      <p:ext uri="{BB962C8B-B14F-4D97-AF65-F5344CB8AC3E}">
        <p14:creationId xmlns:p14="http://schemas.microsoft.com/office/powerpoint/2010/main" val="248815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8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9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7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2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87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0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6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1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873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77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87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106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23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03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150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5525" y="113665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0600" y="5264150"/>
            <a:ext cx="3286125" cy="14573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4051-F565-4AE9-97B2-51331747ECB0}" type="datetime1">
              <a:rPr lang="ru-RU" smtClean="0"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9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050" y="0"/>
            <a:ext cx="69913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FD5B-FBAF-4071-AA32-A64C2CAC1D77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3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3075" y="180975"/>
            <a:ext cx="6759575" cy="923925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3320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FEAA-8166-45AA-BCA9-D14361042A51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4B22-19BC-4CD1-9E1E-EF9B8074A746}" type="datetime1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D719-B3AF-40F5-BE25-189B184D2021}" type="datetime1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C277-3E6A-421F-AAFD-5BEC46C8ECE0}" type="datetime1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8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635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CA02-C901-4ABB-BEE5-D02ADE571B99}" type="datetime1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2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F1A6-DD28-46C1-B1EC-0CB47BFA743D}" type="datetime1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1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5505-4FAA-484D-B0A9-D3D5C06AF77D}" type="datetime1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8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61EF-2D0D-4B1C-BA63-5600B05AA14E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75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C39F-1AC7-47A7-913A-AFB2037376FC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6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4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1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7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84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96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54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F3CE-6C1C-47F7-805A-AADE9E79078A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0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auto">
          <a:xfrm>
            <a:off x="2442931" y="1403775"/>
            <a:ext cx="8235915" cy="211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Выпускная квалификационная работа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на тему: </a:t>
            </a:r>
          </a:p>
          <a:p>
            <a:pPr eaLnBrk="1" hangingPunct="1"/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«Разработка </a:t>
            </a:r>
            <a:r>
              <a:rPr lang="ru-RU" alt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…………………………»</a:t>
            </a:r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600945" y="4019406"/>
            <a:ext cx="5778528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Выполнил: </a:t>
            </a:r>
          </a:p>
          <a:p>
            <a:pPr algn="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обучающийся гр</a:t>
            </a: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ПИ-1-15 </a:t>
            </a: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Иванов </a:t>
            </a:r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Василий Петрович</a:t>
            </a: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 eaLnBrk="1" hangingPunct="1"/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 eaLnBrk="1" hangingPunct="1"/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Научный руководитель:</a:t>
            </a:r>
          </a:p>
          <a:p>
            <a:pPr algn="r" eaLnBrk="1" hangingPunct="1"/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к.т.н., </a:t>
            </a:r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доцент </a:t>
            </a:r>
            <a:endParaRPr lang="ru-RU" altLang="ru-RU" sz="24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Ситников Сергей Юрьевич</a:t>
            </a: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0805" y="6254372"/>
            <a:ext cx="319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Казань, 2019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74008" y="0"/>
            <a:ext cx="8235915" cy="207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Министерство науки и высшего образования</a:t>
            </a: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Российской Федерации</a:t>
            </a:r>
          </a:p>
          <a:p>
            <a:pPr eaLnBrk="1" hangingPunct="1"/>
            <a:r>
              <a: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eaLnBrk="1" hangingPunct="1"/>
            <a:r>
              <a: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«КАЗАНСКИЙ ГОСУДАРСТВЕННЫЙ ЭНЕРГЕТИЧЕСКИЙ УНИВЕРСИТЕТ»</a:t>
            </a:r>
          </a:p>
          <a:p>
            <a:pPr eaLnBrk="1" hangingPunct="1"/>
            <a:r>
              <a: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(ФГБОУ ВО «КГЭУ»)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85510" y="189790"/>
            <a:ext cx="9226025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ПРОГРАММЫ: ИНТЕРФЕЙС ПРИЛОЖЕНИЯ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5" y="1479968"/>
            <a:ext cx="5948293" cy="34435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90" y="2573905"/>
            <a:ext cx="6615735" cy="37664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00345" y="413665"/>
            <a:ext cx="1035115" cy="365125"/>
          </a:xfrm>
        </p:spPr>
        <p:txBody>
          <a:bodyPr/>
          <a:lstStyle/>
          <a:p>
            <a:pPr algn="ctr"/>
            <a:fld id="{0B3D84C6-614C-49F4-940E-BD0ECE4F881F}" type="slidenum">
              <a:rPr lang="ru-RU" sz="4400" b="1" smtClean="0">
                <a:solidFill>
                  <a:schemeClr val="bg1"/>
                </a:solidFill>
              </a:rPr>
              <a:pPr algn="ctr"/>
              <a:t>10</a:t>
            </a:fld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5501" y="216348"/>
            <a:ext cx="9000999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ПРОГРАММЫ: СТРАНИЦЫ </a:t>
            </a:r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</a:t>
            </a:r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ДЕТАЛЬНОЙ ИНФОРМАЦИЕЙ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0607" y="1320351"/>
            <a:ext cx="1003611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Выбор элемента списка открывает детальное описание оборудования или карточку сотрудника.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1" y="1808820"/>
            <a:ext cx="6615736" cy="305977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85" y="3744489"/>
            <a:ext cx="6959884" cy="29253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00345" y="413665"/>
            <a:ext cx="990110" cy="365125"/>
          </a:xfrm>
        </p:spPr>
        <p:txBody>
          <a:bodyPr/>
          <a:lstStyle/>
          <a:p>
            <a:pPr algn="ctr"/>
            <a:fld id="{0B3D84C6-614C-49F4-940E-BD0ECE4F881F}" type="slidenum">
              <a:rPr lang="ru-RU" sz="4400" b="1" smtClean="0">
                <a:solidFill>
                  <a:schemeClr val="bg1"/>
                </a:solidFill>
              </a:rPr>
              <a:pPr algn="ctr"/>
              <a:t>11</a:t>
            </a:fld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5500" y="218603"/>
            <a:ext cx="8595955" cy="8251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РЕАЛИЗАЦИЯ: МОНИТОРИНГ </a:t>
            </a:r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5044" y="1310657"/>
            <a:ext cx="724381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Мониторинг состояния инфраструктуры центра обработки </a:t>
            </a:r>
            <a:r>
              <a:rPr lang="ru-RU" sz="1600" dirty="0" smtClean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данных:</a:t>
            </a:r>
            <a:endParaRPr lang="ru-RU" sz="1600" dirty="0">
              <a:ln w="12700">
                <a:noFill/>
                <a:prstDash val="solid"/>
              </a:ln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2260" y="6427950"/>
            <a:ext cx="739301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Информация обновляется в режиме реального времени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80" y="1861511"/>
            <a:ext cx="8055895" cy="45292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13000"/>
              </a:prstClr>
            </a:outerShdw>
          </a:effec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00345" y="413665"/>
            <a:ext cx="990110" cy="365125"/>
          </a:xfrm>
        </p:spPr>
        <p:txBody>
          <a:bodyPr/>
          <a:lstStyle/>
          <a:p>
            <a:pPr algn="ctr"/>
            <a:fld id="{0B3D84C6-614C-49F4-940E-BD0ECE4F881F}" type="slidenum">
              <a:rPr lang="ru-RU" sz="4400" b="1" smtClean="0">
                <a:solidFill>
                  <a:schemeClr val="bg1"/>
                </a:solidFill>
              </a:rPr>
              <a:pPr algn="ctr"/>
              <a:t>12</a:t>
            </a:fld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9760" y="158788"/>
            <a:ext cx="4617005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ЭКСПОРТ ДАННЫХ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0406" y="1401937"/>
            <a:ext cx="106211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В системе реализованы возможности экспорта данных и автоматического формирования актов на прием-передачу или возврат оборудования.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" y="2258298"/>
            <a:ext cx="2979055" cy="41842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25" y="2232644"/>
            <a:ext cx="4751595" cy="38307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5" y="2213865"/>
            <a:ext cx="3003065" cy="426669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357536" y="6309321"/>
            <a:ext cx="747692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Выгрузка производится в файлы формата </a:t>
            </a:r>
            <a:r>
              <a:rPr lang="en-US" sz="12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*.</a:t>
            </a:r>
            <a:r>
              <a:rPr lang="en-US" sz="12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xls</a:t>
            </a:r>
            <a:endParaRPr lang="ru-RU" sz="12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00345" y="413665"/>
            <a:ext cx="990110" cy="365125"/>
          </a:xfrm>
        </p:spPr>
        <p:txBody>
          <a:bodyPr/>
          <a:lstStyle/>
          <a:p>
            <a:pPr algn="ctr"/>
            <a:fld id="{0B3D84C6-614C-49F4-940E-BD0ECE4F881F}" type="slidenum">
              <a:rPr lang="ru-RU" sz="4400" b="1" smtClean="0">
                <a:solidFill>
                  <a:schemeClr val="bg1"/>
                </a:solidFill>
              </a:rPr>
              <a:pPr algn="ctr"/>
              <a:t>13</a:t>
            </a:fld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5500" y="159051"/>
            <a:ext cx="5423064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ЭКОНОМИЧЕСКИЙ ЭФФЕКТ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0003" y="4520282"/>
            <a:ext cx="457199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В первый год использования: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57536" y="1718810"/>
            <a:ext cx="7476928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Оплата труда работника (включая отчисления)</a:t>
            </a:r>
            <a:r>
              <a:rPr lang="ru-RU" sz="1050" b="1" i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050" b="1" i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</a:t>
            </a:r>
            <a:r>
              <a:rPr lang="ru-RU" sz="1050" b="1" i="1" baseline="-25000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раб</a:t>
            </a:r>
            <a:r>
              <a:rPr lang="ru-RU" sz="105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= 325,50 </a:t>
            </a:r>
            <a:r>
              <a:rPr lang="ru-RU" sz="105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руб</a:t>
            </a:r>
            <a:r>
              <a:rPr lang="ru-RU" sz="105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/час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962067" y="4732983"/>
                <a:ext cx="62678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Э</m:t>
                      </m:r>
                      <m:r>
                        <a:rPr lang="ru-RU" sz="1600" b="1" i="1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=С</m:t>
                      </m:r>
                      <m:r>
                        <a:rPr lang="ru-RU" sz="16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д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−С</m:t>
                      </m:r>
                      <m:r>
                        <a:rPr lang="ru-RU" sz="16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п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−С</m:t>
                      </m:r>
                      <m:r>
                        <a:rPr lang="ru-RU" sz="16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раз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=312480−79608−45934=186 938 руб/год</m:t>
                      </m:r>
                    </m:oMath>
                  </m:oMathPara>
                </a14:m>
                <a:endPara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067" y="4732983"/>
                <a:ext cx="6267870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3810003" y="5183033"/>
            <a:ext cx="457199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В последующие годы использования: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646355" y="5406471"/>
                <a:ext cx="48992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Э</m:t>
                      </m:r>
                      <m:r>
                        <m:rPr>
                          <m:sty m:val="p"/>
                        </m:rPr>
                        <a:rPr lang="en-US" sz="16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=С</m:t>
                      </m:r>
                      <m:r>
                        <a:rPr lang="ru-RU" sz="16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д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−С</m:t>
                      </m:r>
                      <m:r>
                        <a:rPr lang="ru-RU" sz="16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п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=312480−79608=</m:t>
                      </m:r>
                      <m:r>
                        <a:rPr lang="ru-RU" sz="1600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232 872</m:t>
                      </m:r>
                      <m:r>
                        <a:rPr lang="en-US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руб/год</m:t>
                      </m:r>
                    </m:oMath>
                  </m:oMathPara>
                </a14:m>
                <a:endPara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355" y="5406471"/>
                <a:ext cx="4899290" cy="338554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3810003" y="5866529"/>
            <a:ext cx="45719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Экономический эффект за 3 года: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816802" y="6136559"/>
                <a:ext cx="65583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Э</m:t>
                      </m:r>
                      <m:r>
                        <a:rPr lang="ru-RU" sz="2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=Э</m:t>
                      </m:r>
                      <m:r>
                        <a:rPr lang="ru-RU" sz="20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+2∗Э</m:t>
                      </m:r>
                      <m:r>
                        <m:rPr>
                          <m:sty m:val="p"/>
                        </m:rPr>
                        <a:rPr lang="en-US" sz="20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ru-RU" sz="2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186938+2 ∗ </m:t>
                      </m:r>
                      <m:r>
                        <a:rPr lang="ru-RU" sz="2000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232872</m:t>
                      </m:r>
                      <m:r>
                        <a:rPr lang="en-US" sz="2000" b="1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𝟔𝟓𝟐</m:t>
                      </m:r>
                      <m:r>
                        <a:rPr lang="ru-RU" sz="2000" b="1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𝟔𝟖𝟐</m:t>
                      </m:r>
                      <m:r>
                        <a:rPr lang="en-US" sz="2000" b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b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руб</m:t>
                      </m:r>
                    </m:oMath>
                  </m:oMathPara>
                </a14:m>
                <a:endPara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802" y="6136559"/>
                <a:ext cx="6558398" cy="400110"/>
              </a:xfrm>
              <a:prstGeom prst="rect">
                <a:avLst/>
              </a:prstGeom>
              <a:blipFill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650393" y="3955183"/>
            <a:ext cx="522362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F03C46"/>
                </a:solidFill>
                <a:latin typeface="Arial" panose="020B0604020202020204" pitchFamily="34" charset="0"/>
              </a:rPr>
              <a:t>Расчет экономического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F03C46"/>
                </a:solidFill>
                <a:latin typeface="Arial" panose="020B0604020202020204" pitchFamily="34" charset="0"/>
              </a:rPr>
              <a:t>эффекта:</a:t>
            </a:r>
            <a:endParaRPr lang="ru-RU" sz="1800" b="1" dirty="0">
              <a:ln w="12700">
                <a:noFill/>
                <a:prstDash val="solid"/>
              </a:ln>
              <a:solidFill>
                <a:srgbClr val="F03C4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42654"/>
              </p:ext>
            </p:extLst>
          </p:nvPr>
        </p:nvGraphicFramePr>
        <p:xfrm>
          <a:off x="1367471" y="2122694"/>
          <a:ext cx="9457058" cy="1544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529">
                  <a:extLst>
                    <a:ext uri="{9D8B030D-6E8A-4147-A177-3AD203B41FA5}">
                      <a16:colId xmlns:a16="http://schemas.microsoft.com/office/drawing/2014/main" val="2300366468"/>
                    </a:ext>
                  </a:extLst>
                </a:gridCol>
                <a:gridCol w="4728529">
                  <a:extLst>
                    <a:ext uri="{9D8B030D-6E8A-4147-A177-3AD203B41FA5}">
                      <a16:colId xmlns:a16="http://schemas.microsoft.com/office/drawing/2014/main" val="1657766027"/>
                    </a:ext>
                  </a:extLst>
                </a:gridCol>
              </a:tblGrid>
              <a:tr h="306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 w="12700">
                            <a:noFill/>
                            <a:prstDash val="solid"/>
                          </a:ln>
                          <a:solidFill>
                            <a:srgbClr val="F03C46"/>
                          </a:solidFill>
                        </a:rPr>
                        <a:t>До внедрения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 w="12700">
                            <a:noFill/>
                            <a:prstDash val="solid"/>
                          </a:ln>
                          <a:solidFill>
                            <a:srgbClr val="F03C46"/>
                          </a:solidFill>
                        </a:rPr>
                        <a:t>После внедрения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582708"/>
                  </a:ext>
                </a:extLst>
              </a:tr>
              <a:tr h="833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Продолжительность работ </a:t>
                      </a:r>
                      <a:r>
                        <a:rPr lang="ru-RU" sz="1200" b="1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Т</a:t>
                      </a:r>
                      <a:r>
                        <a:rPr lang="ru-RU" sz="1200" b="1" i="1" baseline="-25000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д</a:t>
                      </a: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= 80 часов/</a:t>
                      </a:r>
                      <a:r>
                        <a:rPr lang="ru-RU" sz="1200" b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мес</a:t>
                      </a:r>
                      <a:endParaRPr lang="ru-RU" sz="1200" b="1" dirty="0" smtClean="0">
                        <a:ln w="12700">
                          <a:noFill/>
                          <a:prstDash val="solid"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Продолжительность работ </a:t>
                      </a:r>
                      <a:r>
                        <a:rPr lang="ru-RU" sz="1200" b="1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Т</a:t>
                      </a:r>
                      <a:r>
                        <a:rPr lang="ru-RU" sz="1200" b="1" i="1" baseline="-25000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</a:t>
                      </a: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= 20 часов/</a:t>
                      </a:r>
                      <a:r>
                        <a:rPr lang="ru-RU" sz="1200" b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мес</a:t>
                      </a:r>
                      <a:endParaRPr lang="ru-RU" sz="1200" b="1" dirty="0" smtClean="0">
                        <a:ln w="12700">
                          <a:noFill/>
                          <a:prstDash val="solid"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Стоимость аренды хостинга </a:t>
                      </a:r>
                      <a:r>
                        <a:rPr lang="ru-RU" sz="1200" b="1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</a:t>
                      </a:r>
                      <a:r>
                        <a:rPr lang="ru-RU" sz="1200" b="1" i="1" baseline="-25000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х</a:t>
                      </a: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= 124 </a:t>
                      </a:r>
                      <a:r>
                        <a:rPr lang="ru-RU" sz="1200" b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руб</a:t>
                      </a: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ru-RU" sz="1200" b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мес</a:t>
                      </a:r>
                      <a:endParaRPr lang="en-US" sz="1200" b="1" dirty="0" smtClean="0">
                        <a:ln w="12700">
                          <a:noFill/>
                          <a:prstDash val="solid"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Стоимость разработки и внедрения </a:t>
                      </a:r>
                      <a:r>
                        <a:rPr lang="ru-RU" sz="1200" b="1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</a:t>
                      </a:r>
                      <a:r>
                        <a:rPr lang="ru-RU" sz="1200" b="1" i="1" baseline="-25000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раз</a:t>
                      </a: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=  45 934 </a:t>
                      </a:r>
                      <a:r>
                        <a:rPr lang="ru-RU" sz="1200" b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руб</a:t>
                      </a:r>
                      <a:endParaRPr lang="ru-RU" sz="1200" b="1" dirty="0" smtClean="0">
                        <a:ln w="12700">
                          <a:noFill/>
                          <a:prstDash val="solid"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735482"/>
                  </a:ext>
                </a:extLst>
              </a:tr>
              <a:tr h="404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</a:t>
                      </a:r>
                      <a:r>
                        <a:rPr lang="ru-RU" sz="1200" b="0" i="1" baseline="-25000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д</a:t>
                      </a:r>
                      <a:r>
                        <a:rPr lang="en-US" sz="1200" b="0" i="1" baseline="-2500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=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</a:t>
                      </a:r>
                      <a:r>
                        <a:rPr lang="ru-RU" sz="1200" b="0" i="1" baseline="-2500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раб</a:t>
                      </a:r>
                      <a:r>
                        <a:rPr lang="ru-RU" sz="1200" b="0" i="1" baseline="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∗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Т</a:t>
                      </a:r>
                      <a:r>
                        <a:rPr lang="ru-RU" sz="1200" b="0" i="1" baseline="-2500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д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∗12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=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325,50∗80∗12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=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312 480 </a:t>
                      </a:r>
                      <a:r>
                        <a:rPr lang="ru-RU" sz="1200" b="0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руб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/год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 b="0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</a:t>
                      </a:r>
                      <a:r>
                        <a:rPr lang="ru-RU" sz="1200" b="0" i="1" baseline="-25000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</a:t>
                      </a:r>
                      <a:r>
                        <a:rPr lang="en-US" sz="1200" b="0" i="1" baseline="-2500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=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(С</a:t>
                      </a:r>
                      <a:r>
                        <a:rPr lang="ru-RU" sz="1200" b="0" i="1" baseline="-2500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раб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∗Т</a:t>
                      </a:r>
                      <a:r>
                        <a:rPr lang="ru-RU" sz="1200" b="0" i="1" baseline="-2500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+124)∗12=(325,50∗20+124)∗12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=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79 608 </a:t>
                      </a:r>
                      <a:r>
                        <a:rPr lang="ru-RU" sz="1200" b="0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руб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1808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95399" y="1320007"/>
            <a:ext cx="513361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F03C46"/>
                </a:solidFill>
                <a:latin typeface="Arial" panose="020B0604020202020204" pitchFamily="34" charset="0"/>
              </a:rPr>
              <a:t>Затраты на выполнение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F03C46"/>
                </a:solidFill>
                <a:latin typeface="Arial" panose="020B0604020202020204" pitchFamily="34" charset="0"/>
              </a:rPr>
              <a:t>работ:</a:t>
            </a:r>
            <a:endParaRPr lang="ru-RU" sz="1800" b="1" dirty="0">
              <a:ln w="12700">
                <a:noFill/>
                <a:prstDash val="solid"/>
              </a:ln>
              <a:solidFill>
                <a:srgbClr val="F03C46"/>
              </a:solidFill>
              <a:latin typeface="Arial" panose="020B0604020202020204" pitchFamily="34" charset="0"/>
            </a:endParaRPr>
          </a:p>
        </p:txBody>
      </p:sp>
      <p:sp>
        <p:nvSpPr>
          <p:cNvPr id="1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00345" y="413665"/>
            <a:ext cx="990110" cy="365125"/>
          </a:xfrm>
        </p:spPr>
        <p:txBody>
          <a:bodyPr/>
          <a:lstStyle/>
          <a:p>
            <a:pPr algn="ctr"/>
            <a:fld id="{0B3D84C6-614C-49F4-940E-BD0ECE4F881F}" type="slidenum">
              <a:rPr lang="ru-RU" sz="4400" b="1" smtClean="0">
                <a:solidFill>
                  <a:schemeClr val="bg1"/>
                </a:solidFill>
              </a:rPr>
              <a:pPr algn="ctr"/>
              <a:t>14</a:t>
            </a:fld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5500" y="233645"/>
            <a:ext cx="4185465" cy="7650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0456" y="1402607"/>
            <a:ext cx="9811090" cy="23852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600" b="1" dirty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РЕЗУЛЬТАТЫ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РАБОТЫ:</a:t>
            </a:r>
            <a:endParaRPr lang="ru-RU" sz="16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Выполнены разработка и внедрение собственного </a:t>
            </a:r>
            <a:r>
              <a:rPr lang="ru-RU" sz="1600" dirty="0" err="1">
                <a:ln w="12700">
                  <a:noFill/>
                  <a:prstDash val="solid"/>
                </a:ln>
                <a:latin typeface="Arial" panose="020B0604020202020204" pitchFamily="34" charset="0"/>
              </a:rPr>
              <a:t>Web</a:t>
            </a: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–приложения с интуитивно понятным интерфейсом для эффективной организации учета оборудования и автоматизации связанных с этим процессов, а также мониторинга инфраструктуры центра обработки данных.</a:t>
            </a:r>
          </a:p>
          <a:p>
            <a:pPr algn="l">
              <a:spcAft>
                <a:spcPts val="600"/>
              </a:spcAft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Экономический эффект за 3 года использования составит 𝟔𝟓𝟐 𝟔𝟖𝟐 руб.</a:t>
            </a:r>
          </a:p>
          <a:p>
            <a:pPr algn="l">
              <a:spcAft>
                <a:spcPts val="600"/>
              </a:spcAft>
            </a:pPr>
            <a:endParaRPr lang="ru-RU" sz="14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ПРЕИМУЩЕСТВА РАЗРАБОТКИ:</a:t>
            </a:r>
            <a:endParaRPr lang="ru-RU" sz="1600" b="1" dirty="0">
              <a:ln w="12700">
                <a:noFill/>
                <a:prstDash val="solid"/>
              </a:ln>
              <a:solidFill>
                <a:srgbClr val="EA0000"/>
              </a:solidFill>
              <a:latin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ru-RU" sz="14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00345" y="413665"/>
            <a:ext cx="990110" cy="365125"/>
          </a:xfrm>
        </p:spPr>
        <p:txBody>
          <a:bodyPr/>
          <a:lstStyle/>
          <a:p>
            <a:pPr algn="ctr"/>
            <a:fld id="{0B3D84C6-614C-49F4-940E-BD0ECE4F881F}" type="slidenum">
              <a:rPr lang="ru-RU" sz="4400" b="1" smtClean="0">
                <a:solidFill>
                  <a:schemeClr val="bg1"/>
                </a:solidFill>
              </a:rPr>
              <a:pPr algn="ctr"/>
              <a:t>15</a:t>
            </a:fld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0505" y="188640"/>
            <a:ext cx="4590510" cy="810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ЛИЧНЫЙ ВКЛАД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6292" y="1518245"/>
            <a:ext cx="3780420" cy="18928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АПРОБАЦИЯ 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РАБОТЫ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Основные результаты работы доложены на </a:t>
            </a:r>
            <a:r>
              <a:rPr lang="ru-RU" sz="1600" dirty="0" smtClean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Всероссийском </a:t>
            </a: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аспирантско–магистерском научном семинаре, посвященном Дню Энергетика </a:t>
            </a:r>
            <a:r>
              <a:rPr lang="ru-RU" sz="1600" dirty="0" smtClean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(7–8 </a:t>
            </a: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декабря </a:t>
            </a:r>
            <a:r>
              <a:rPr lang="ru-RU" sz="1600" dirty="0" smtClean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2021 </a:t>
            </a: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г, КГЭУ, Казань).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85410" y="3802690"/>
            <a:ext cx="3825425" cy="18928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АКТ О ВНЕДРЕНИИ РАЗРАБОТКИ</a:t>
            </a:r>
          </a:p>
          <a:p>
            <a:pPr algn="l">
              <a:spcAft>
                <a:spcPts val="600"/>
              </a:spcAft>
            </a:pPr>
            <a:r>
              <a:rPr lang="ru-RU" sz="1600" b="1" i="1" dirty="0" smtClean="0">
                <a:ln w="12700">
                  <a:noFill/>
                  <a:prstDash val="solid"/>
                </a:ln>
                <a:solidFill>
                  <a:srgbClr val="00B473"/>
                </a:solidFill>
                <a:latin typeface="Arial" panose="020B0604020202020204" pitchFamily="34" charset="0"/>
              </a:rPr>
              <a:t>Акт должен быть оформлен на фирменном бланке предприятия с круглой печатью. Подписан руководителем предприятия и заверен отделом кадров предприятия. </a:t>
            </a:r>
            <a:endParaRPr lang="ru-RU" sz="1600" b="1" i="1" dirty="0">
              <a:ln w="12700">
                <a:noFill/>
                <a:prstDash val="solid"/>
              </a:ln>
              <a:solidFill>
                <a:srgbClr val="00B473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9652"/>
              </p:ext>
            </p:extLst>
          </p:nvPr>
        </p:nvGraphicFramePr>
        <p:xfrm>
          <a:off x="6231015" y="207770"/>
          <a:ext cx="5246929" cy="6604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crobat Document" r:id="rId3" imgW="5667347" imgH="8020037" progId="AcroExch.Document.DC">
                  <p:embed/>
                </p:oleObj>
              </mc:Choice>
              <mc:Fallback>
                <p:oleObj name="Acrobat Document" r:id="rId3" imgW="5667347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1015" y="207770"/>
                        <a:ext cx="5246929" cy="6604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00345" y="413665"/>
            <a:ext cx="990110" cy="365125"/>
          </a:xfrm>
        </p:spPr>
        <p:txBody>
          <a:bodyPr/>
          <a:lstStyle/>
          <a:p>
            <a:pPr algn="ctr"/>
            <a:fld id="{0B3D84C6-614C-49F4-940E-BD0ECE4F881F}" type="slidenum">
              <a:rPr lang="ru-RU" sz="4400" b="1" smtClean="0">
                <a:solidFill>
                  <a:schemeClr val="bg1"/>
                </a:solidFill>
              </a:rPr>
              <a:pPr algn="ctr"/>
              <a:t>16</a:t>
            </a:fld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0974" y="188640"/>
            <a:ext cx="3304916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ЦЕЛЬ </a:t>
            </a:r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ЗАДАЧИ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90455" y="1515271"/>
            <a:ext cx="1788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ЦЕЛЬ РАБОТЫ</a:t>
            </a:r>
            <a:r>
              <a:rPr lang="en-US" sz="1600" b="1" dirty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:</a:t>
            </a:r>
            <a:endParaRPr lang="ru-RU" sz="1600" b="1" dirty="0">
              <a:ln w="12700">
                <a:noFill/>
                <a:prstDash val="solid"/>
              </a:ln>
              <a:solidFill>
                <a:srgbClr val="EA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1881" y="2596371"/>
            <a:ext cx="1106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ЗАДАЧИ</a:t>
            </a:r>
            <a:r>
              <a:rPr lang="en-US" sz="1600" b="1" dirty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:</a:t>
            </a:r>
            <a:endParaRPr lang="ru-RU" sz="1600" b="1" dirty="0">
              <a:ln w="12700">
                <a:noFill/>
                <a:prstDash val="solid"/>
              </a:ln>
              <a:solidFill>
                <a:srgbClr val="EA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2833" y="3939008"/>
            <a:ext cx="3280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ТРЕБОВАНИЯ К РАЗРАБОТКЕ:</a:t>
            </a:r>
            <a:endParaRPr lang="ru-RU" sz="1600" b="1" dirty="0">
              <a:ln w="12700">
                <a:noFill/>
                <a:prstDash val="solid"/>
              </a:ln>
              <a:solidFill>
                <a:srgbClr val="EA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7348" y="4277562"/>
            <a:ext cx="60306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17621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Доступный интерфейс</a:t>
            </a:r>
          </a:p>
          <a:p>
            <a:pPr indent="17621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Автономность работы</a:t>
            </a:r>
          </a:p>
          <a:p>
            <a:pPr indent="17621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Безопасность хранения данных</a:t>
            </a:r>
          </a:p>
          <a:p>
            <a:pPr indent="17621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Возможность доработки функционала</a:t>
            </a:r>
          </a:p>
          <a:p>
            <a:pPr indent="17621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Экономическая целесообразность использования</a:t>
            </a:r>
            <a:endParaRPr lang="ru-RU" sz="1600" u="sng" dirty="0">
              <a:ln w="12700">
                <a:noFill/>
                <a:prstDash val="solid"/>
              </a:ln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25370" y="413665"/>
            <a:ext cx="531968" cy="365125"/>
          </a:xfrm>
        </p:spPr>
        <p:txBody>
          <a:bodyPr/>
          <a:lstStyle/>
          <a:p>
            <a:pPr algn="ctr"/>
            <a:fld id="{0B3D84C6-614C-49F4-940E-BD0ECE4F881F}" type="slidenum">
              <a:rPr lang="ru-RU" sz="4400" b="1" smtClean="0">
                <a:solidFill>
                  <a:schemeClr val="bg1"/>
                </a:solidFill>
              </a:rPr>
              <a:pPr algn="ctr"/>
              <a:t>2</a:t>
            </a:fld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5550" y="143635"/>
            <a:ext cx="6750750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 </a:t>
            </a:r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ПРЕДМЕТ ИССЛЕДОВАНИЯ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0455" y="1629090"/>
            <a:ext cx="981109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Объект исследования: 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салон красоты ООО «РОМАШКА»</a:t>
            </a:r>
            <a:endParaRPr lang="ru-RU" sz="16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2170" y="2888940"/>
            <a:ext cx="981109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Предмет исследования: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автоматизированная система ……………….</a:t>
            </a:r>
            <a:endParaRPr lang="ru-RU" sz="16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425370" y="413665"/>
            <a:ext cx="531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Pragmatica MediumITT"/>
                <a:ea typeface="+mn-ea"/>
                <a:cs typeface="Arial" panose="020B0604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0B3D84C6-614C-49F4-940E-BD0ECE4F881F}" type="slidenum">
              <a:rPr lang="ru-RU" sz="4400" b="1" smtClean="0">
                <a:solidFill>
                  <a:schemeClr val="bg1"/>
                </a:solidFill>
              </a:rPr>
              <a:pPr algn="ctr"/>
              <a:t>3</a:t>
            </a:fld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7969" y="180013"/>
            <a:ext cx="10063656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ХАРАКТЕРИСТИКИ ПРЕДПРИЯТИЯ (ПРИ НЕОБХОДИМОСТИ)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654721" y="2116137"/>
            <a:ext cx="8331200" cy="4606925"/>
            <a:chOff x="1425" y="1158"/>
            <a:chExt cx="10169" cy="5864"/>
          </a:xfrm>
        </p:grpSpPr>
        <p:sp>
          <p:nvSpPr>
            <p:cNvPr id="7" name="Text Box 86"/>
            <p:cNvSpPr txBox="1">
              <a:spLocks noChangeArrowheads="1"/>
            </p:cNvSpPr>
            <p:nvPr/>
          </p:nvSpPr>
          <p:spPr bwMode="auto">
            <a:xfrm>
              <a:off x="5871" y="1158"/>
              <a:ext cx="2880" cy="539"/>
            </a:xfrm>
            <a:prstGeom prst="rect">
              <a:avLst/>
            </a:prstGeom>
            <a:solidFill>
              <a:srgbClr val="DDD8C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Директор</a:t>
              </a:r>
              <a:endParaRPr lang="ru-RU" altLang="ru-RU" sz="1400"/>
            </a:p>
          </p:txBody>
        </p:sp>
        <p:sp>
          <p:nvSpPr>
            <p:cNvPr id="8" name="Text Box 85"/>
            <p:cNvSpPr txBox="1">
              <a:spLocks noChangeArrowheads="1"/>
            </p:cNvSpPr>
            <p:nvPr/>
          </p:nvSpPr>
          <p:spPr bwMode="auto">
            <a:xfrm>
              <a:off x="1425" y="2058"/>
              <a:ext cx="2628" cy="801"/>
            </a:xfrm>
            <a:prstGeom prst="rect">
              <a:avLst/>
            </a:prstGeom>
            <a:solidFill>
              <a:srgbClr val="EEECE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 dirty="0">
                  <a:cs typeface="Times New Roman" panose="02020603050405020304" pitchFamily="18" charset="0"/>
                </a:rPr>
                <a:t>Производственный отдел</a:t>
              </a:r>
              <a:endParaRPr lang="ru-RU" altLang="ru-RU" sz="1400" dirty="0"/>
            </a:p>
          </p:txBody>
        </p:sp>
        <p:sp>
          <p:nvSpPr>
            <p:cNvPr id="10" name="Line 84"/>
            <p:cNvSpPr>
              <a:spLocks noChangeShapeType="1"/>
            </p:cNvSpPr>
            <p:nvPr/>
          </p:nvSpPr>
          <p:spPr bwMode="auto">
            <a:xfrm flipH="1">
              <a:off x="3516" y="1338"/>
              <a:ext cx="23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83"/>
            <p:cNvSpPr>
              <a:spLocks noChangeShapeType="1"/>
            </p:cNvSpPr>
            <p:nvPr/>
          </p:nvSpPr>
          <p:spPr bwMode="auto">
            <a:xfrm>
              <a:off x="3516" y="1338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82"/>
            <p:cNvSpPr>
              <a:spLocks noChangeShapeType="1"/>
            </p:cNvSpPr>
            <p:nvPr/>
          </p:nvSpPr>
          <p:spPr bwMode="auto">
            <a:xfrm>
              <a:off x="8751" y="1338"/>
              <a:ext cx="23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81"/>
            <p:cNvSpPr>
              <a:spLocks noChangeShapeType="1"/>
            </p:cNvSpPr>
            <p:nvPr/>
          </p:nvSpPr>
          <p:spPr bwMode="auto">
            <a:xfrm>
              <a:off x="10101" y="1338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 Box 80"/>
            <p:cNvSpPr txBox="1">
              <a:spLocks noChangeArrowheads="1"/>
            </p:cNvSpPr>
            <p:nvPr/>
          </p:nvSpPr>
          <p:spPr bwMode="auto">
            <a:xfrm>
              <a:off x="1425" y="4292"/>
              <a:ext cx="2091" cy="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200">
                  <a:cs typeface="Times New Roman" panose="02020603050405020304" pitchFamily="18" charset="0"/>
                </a:rPr>
                <a:t>Специалист по наружной рекламе</a:t>
              </a:r>
              <a:endParaRPr lang="ru-RU" altLang="ru-RU" sz="1200"/>
            </a:p>
          </p:txBody>
        </p:sp>
        <p:sp>
          <p:nvSpPr>
            <p:cNvPr id="15" name="Line 79"/>
            <p:cNvSpPr>
              <a:spLocks noChangeShapeType="1"/>
            </p:cNvSpPr>
            <p:nvPr/>
          </p:nvSpPr>
          <p:spPr bwMode="auto">
            <a:xfrm>
              <a:off x="3872" y="2859"/>
              <a:ext cx="1" cy="3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78"/>
            <p:cNvSpPr>
              <a:spLocks noChangeShapeType="1"/>
            </p:cNvSpPr>
            <p:nvPr/>
          </p:nvSpPr>
          <p:spPr bwMode="auto">
            <a:xfrm>
              <a:off x="3503" y="5720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77"/>
            <p:cNvSpPr>
              <a:spLocks noChangeShapeType="1"/>
            </p:cNvSpPr>
            <p:nvPr/>
          </p:nvSpPr>
          <p:spPr bwMode="auto">
            <a:xfrm>
              <a:off x="3503" y="4669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 Box 76"/>
            <p:cNvSpPr txBox="1">
              <a:spLocks noChangeArrowheads="1"/>
            </p:cNvSpPr>
            <p:nvPr/>
          </p:nvSpPr>
          <p:spPr bwMode="auto">
            <a:xfrm>
              <a:off x="1425" y="3378"/>
              <a:ext cx="2091" cy="7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Технолог</a:t>
              </a:r>
              <a:endParaRPr lang="ru-RU" altLang="ru-RU" sz="1400"/>
            </a:p>
          </p:txBody>
        </p:sp>
        <p:sp>
          <p:nvSpPr>
            <p:cNvPr id="19" name="Line 75"/>
            <p:cNvSpPr>
              <a:spLocks noChangeShapeType="1"/>
            </p:cNvSpPr>
            <p:nvPr/>
          </p:nvSpPr>
          <p:spPr bwMode="auto">
            <a:xfrm>
              <a:off x="3516" y="3759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4245" y="2058"/>
              <a:ext cx="1916" cy="801"/>
            </a:xfrm>
            <a:prstGeom prst="rect">
              <a:avLst/>
            </a:prstGeom>
            <a:solidFill>
              <a:srgbClr val="EEECE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Креативный отдел</a:t>
              </a:r>
              <a:endParaRPr lang="ru-RU" altLang="ru-RU" sz="1400"/>
            </a:p>
          </p:txBody>
        </p:sp>
        <p:sp>
          <p:nvSpPr>
            <p:cNvPr id="21" name="Line 73"/>
            <p:cNvSpPr>
              <a:spLocks noChangeShapeType="1"/>
            </p:cNvSpPr>
            <p:nvPr/>
          </p:nvSpPr>
          <p:spPr bwMode="auto">
            <a:xfrm>
              <a:off x="5211" y="1338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Text Box 72"/>
            <p:cNvSpPr txBox="1">
              <a:spLocks noChangeArrowheads="1"/>
            </p:cNvSpPr>
            <p:nvPr/>
          </p:nvSpPr>
          <p:spPr bwMode="auto">
            <a:xfrm>
              <a:off x="8996" y="2058"/>
              <a:ext cx="1818" cy="801"/>
            </a:xfrm>
            <a:prstGeom prst="rect">
              <a:avLst/>
            </a:prstGeom>
            <a:solidFill>
              <a:srgbClr val="EEECE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Бухгалтерия</a:t>
              </a:r>
              <a:endParaRPr lang="ru-RU" altLang="ru-RU" sz="1400"/>
            </a:p>
          </p:txBody>
        </p:sp>
        <p:sp>
          <p:nvSpPr>
            <p:cNvPr id="23" name="Text Box 71"/>
            <p:cNvSpPr txBox="1">
              <a:spLocks noChangeArrowheads="1"/>
            </p:cNvSpPr>
            <p:nvPr/>
          </p:nvSpPr>
          <p:spPr bwMode="auto">
            <a:xfrm>
              <a:off x="9442" y="3318"/>
              <a:ext cx="2152" cy="801"/>
            </a:xfrm>
            <a:prstGeom prst="rect">
              <a:avLst/>
            </a:prstGeom>
            <a:solidFill>
              <a:srgbClr val="EEECE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Хозяйственная часть</a:t>
              </a:r>
              <a:endParaRPr lang="ru-RU" altLang="ru-RU" sz="1400"/>
            </a:p>
          </p:txBody>
        </p:sp>
        <p:sp>
          <p:nvSpPr>
            <p:cNvPr id="24" name="Line 70"/>
            <p:cNvSpPr>
              <a:spLocks noChangeShapeType="1"/>
            </p:cNvSpPr>
            <p:nvPr/>
          </p:nvSpPr>
          <p:spPr bwMode="auto">
            <a:xfrm>
              <a:off x="11114" y="1338"/>
              <a:ext cx="1" cy="19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Text Box 69"/>
            <p:cNvSpPr txBox="1">
              <a:spLocks noChangeArrowheads="1"/>
            </p:cNvSpPr>
            <p:nvPr/>
          </p:nvSpPr>
          <p:spPr bwMode="auto">
            <a:xfrm>
              <a:off x="1425" y="5273"/>
              <a:ext cx="2091" cy="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Мастер по пошиву изделий</a:t>
              </a:r>
              <a:endParaRPr lang="ru-RU" altLang="ru-RU" sz="1400"/>
            </a:p>
          </p:txBody>
        </p:sp>
        <p:sp>
          <p:nvSpPr>
            <p:cNvPr id="26" name="Text Box 68"/>
            <p:cNvSpPr txBox="1">
              <a:spLocks noChangeArrowheads="1"/>
            </p:cNvSpPr>
            <p:nvPr/>
          </p:nvSpPr>
          <p:spPr bwMode="auto">
            <a:xfrm>
              <a:off x="6443" y="2058"/>
              <a:ext cx="2293" cy="801"/>
            </a:xfrm>
            <a:prstGeom prst="rect">
              <a:avLst/>
            </a:prstGeom>
            <a:solidFill>
              <a:srgbClr val="EEECE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Отдел по работе с клиентами</a:t>
              </a:r>
              <a:endParaRPr lang="ru-RU" altLang="ru-RU" sz="1400"/>
            </a:p>
          </p:txBody>
        </p:sp>
        <p:sp>
          <p:nvSpPr>
            <p:cNvPr id="27" name="Line 67"/>
            <p:cNvSpPr>
              <a:spLocks noChangeShapeType="1"/>
            </p:cNvSpPr>
            <p:nvPr/>
          </p:nvSpPr>
          <p:spPr bwMode="auto">
            <a:xfrm>
              <a:off x="7779" y="1697"/>
              <a:ext cx="0" cy="3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Text Box 66"/>
            <p:cNvSpPr txBox="1">
              <a:spLocks noChangeArrowheads="1"/>
            </p:cNvSpPr>
            <p:nvPr/>
          </p:nvSpPr>
          <p:spPr bwMode="auto">
            <a:xfrm>
              <a:off x="1425" y="6268"/>
              <a:ext cx="2091" cy="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Менеджер по печати</a:t>
              </a:r>
              <a:endParaRPr lang="ru-RU" altLang="ru-RU" sz="1400"/>
            </a:p>
            <a:p>
              <a:endParaRPr lang="ru-RU" altLang="ru-RU" sz="1400"/>
            </a:p>
          </p:txBody>
        </p:sp>
        <p:sp>
          <p:nvSpPr>
            <p:cNvPr id="29" name="Line 65"/>
            <p:cNvSpPr>
              <a:spLocks noChangeShapeType="1"/>
            </p:cNvSpPr>
            <p:nvPr/>
          </p:nvSpPr>
          <p:spPr bwMode="auto">
            <a:xfrm>
              <a:off x="3503" y="6621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Text Box 64"/>
            <p:cNvSpPr txBox="1">
              <a:spLocks noChangeArrowheads="1"/>
            </p:cNvSpPr>
            <p:nvPr/>
          </p:nvSpPr>
          <p:spPr bwMode="auto">
            <a:xfrm>
              <a:off x="4245" y="4292"/>
              <a:ext cx="1362" cy="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Визуали-затор</a:t>
              </a:r>
              <a:endParaRPr lang="ru-RU" altLang="ru-RU" sz="1400"/>
            </a:p>
          </p:txBody>
        </p:sp>
        <p:sp>
          <p:nvSpPr>
            <p:cNvPr id="31" name="Line 63"/>
            <p:cNvSpPr>
              <a:spLocks noChangeShapeType="1"/>
            </p:cNvSpPr>
            <p:nvPr/>
          </p:nvSpPr>
          <p:spPr bwMode="auto">
            <a:xfrm>
              <a:off x="5963" y="2859"/>
              <a:ext cx="1" cy="28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62"/>
            <p:cNvSpPr>
              <a:spLocks noChangeShapeType="1"/>
            </p:cNvSpPr>
            <p:nvPr/>
          </p:nvSpPr>
          <p:spPr bwMode="auto">
            <a:xfrm>
              <a:off x="5594" y="5720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61"/>
            <p:cNvSpPr>
              <a:spLocks noChangeShapeType="1"/>
            </p:cNvSpPr>
            <p:nvPr/>
          </p:nvSpPr>
          <p:spPr bwMode="auto">
            <a:xfrm>
              <a:off x="5594" y="4669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Text Box 60"/>
            <p:cNvSpPr txBox="1">
              <a:spLocks noChangeArrowheads="1"/>
            </p:cNvSpPr>
            <p:nvPr/>
          </p:nvSpPr>
          <p:spPr bwMode="auto">
            <a:xfrm>
              <a:off x="4245" y="3378"/>
              <a:ext cx="1362" cy="7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 dirty="0">
                  <a:cs typeface="Times New Roman" panose="02020603050405020304" pitchFamily="18" charset="0"/>
                </a:rPr>
                <a:t>Дизайнер</a:t>
              </a:r>
              <a:endParaRPr lang="ru-RU" altLang="ru-RU" sz="1400" dirty="0"/>
            </a:p>
          </p:txBody>
        </p:sp>
        <p:sp>
          <p:nvSpPr>
            <p:cNvPr id="35" name="Line 59"/>
            <p:cNvSpPr>
              <a:spLocks noChangeShapeType="1"/>
            </p:cNvSpPr>
            <p:nvPr/>
          </p:nvSpPr>
          <p:spPr bwMode="auto">
            <a:xfrm>
              <a:off x="5607" y="3759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Text Box 58"/>
            <p:cNvSpPr txBox="1">
              <a:spLocks noChangeArrowheads="1"/>
            </p:cNvSpPr>
            <p:nvPr/>
          </p:nvSpPr>
          <p:spPr bwMode="auto">
            <a:xfrm>
              <a:off x="4245" y="5273"/>
              <a:ext cx="1362" cy="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Медиапланер</a:t>
              </a:r>
              <a:endParaRPr lang="ru-RU" altLang="ru-RU" sz="1400"/>
            </a:p>
          </p:txBody>
        </p:sp>
        <p:sp>
          <p:nvSpPr>
            <p:cNvPr id="37" name="Line 57"/>
            <p:cNvSpPr>
              <a:spLocks noChangeShapeType="1"/>
            </p:cNvSpPr>
            <p:nvPr/>
          </p:nvSpPr>
          <p:spPr bwMode="auto">
            <a:xfrm>
              <a:off x="8521" y="2859"/>
              <a:ext cx="1" cy="28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56"/>
            <p:cNvSpPr>
              <a:spLocks noChangeShapeType="1"/>
            </p:cNvSpPr>
            <p:nvPr/>
          </p:nvSpPr>
          <p:spPr bwMode="auto">
            <a:xfrm>
              <a:off x="8152" y="5690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Text Box 55"/>
            <p:cNvSpPr txBox="1">
              <a:spLocks noChangeArrowheads="1"/>
            </p:cNvSpPr>
            <p:nvPr/>
          </p:nvSpPr>
          <p:spPr bwMode="auto">
            <a:xfrm>
              <a:off x="6443" y="4053"/>
              <a:ext cx="1722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Менеджер по работе с клиентами</a:t>
              </a:r>
              <a:endParaRPr lang="ru-RU" altLang="ru-RU" sz="1400"/>
            </a:p>
          </p:txBody>
        </p:sp>
        <p:sp>
          <p:nvSpPr>
            <p:cNvPr id="40" name="Line 54"/>
            <p:cNvSpPr>
              <a:spLocks noChangeShapeType="1"/>
            </p:cNvSpPr>
            <p:nvPr/>
          </p:nvSpPr>
          <p:spPr bwMode="auto">
            <a:xfrm>
              <a:off x="8165" y="4494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Text Box 53"/>
            <p:cNvSpPr txBox="1">
              <a:spLocks noChangeArrowheads="1"/>
            </p:cNvSpPr>
            <p:nvPr/>
          </p:nvSpPr>
          <p:spPr bwMode="auto">
            <a:xfrm>
              <a:off x="6443" y="5228"/>
              <a:ext cx="1722" cy="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1400">
                  <a:cs typeface="Times New Roman" panose="02020603050405020304" pitchFamily="18" charset="0"/>
                </a:rPr>
                <a:t>PR-</a:t>
              </a:r>
              <a:r>
                <a:rPr lang="ru-RU" altLang="ru-RU" sz="1400">
                  <a:cs typeface="Times New Roman" panose="02020603050405020304" pitchFamily="18" charset="0"/>
                </a:rPr>
                <a:t>менеджер</a:t>
              </a:r>
              <a:endParaRPr lang="ru-RU" altLang="ru-RU" sz="1400"/>
            </a:p>
          </p:txBody>
        </p:sp>
        <p:sp>
          <p:nvSpPr>
            <p:cNvPr id="42" name="Text Box 52"/>
            <p:cNvSpPr txBox="1">
              <a:spLocks noChangeArrowheads="1"/>
            </p:cNvSpPr>
            <p:nvPr/>
          </p:nvSpPr>
          <p:spPr bwMode="auto">
            <a:xfrm>
              <a:off x="6443" y="3093"/>
              <a:ext cx="1739" cy="7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Коммерческий директор</a:t>
              </a:r>
              <a:endParaRPr lang="ru-RU" altLang="ru-RU" sz="1400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>
              <a:off x="8182" y="3474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675619" y="1228416"/>
            <a:ext cx="9775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spcBef>
                <a:spcPts val="400"/>
              </a:spcBef>
              <a:defRPr/>
            </a:pPr>
            <a:r>
              <a:rPr lang="ru-RU" sz="1400" dirty="0"/>
              <a:t>Рекламное агентство «</a:t>
            </a:r>
            <a:r>
              <a:rPr lang="ru-RU" sz="1400" dirty="0" err="1"/>
              <a:t>Pro</a:t>
            </a:r>
            <a:r>
              <a:rPr lang="ru-RU" sz="1400" dirty="0"/>
              <a:t>-Движение» - это организация полного комплекса мероприятий по разработке и созданию движущейся рекламы для заказчика: пошив промо-одежды, униформы с рекламой, ростовых кукол, размещение рекламы на транспорте, на промоутерах и др.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4" name="Номер слайда 2"/>
          <p:cNvSpPr txBox="1">
            <a:spLocks/>
          </p:cNvSpPr>
          <p:nvPr/>
        </p:nvSpPr>
        <p:spPr>
          <a:xfrm>
            <a:off x="425370" y="413665"/>
            <a:ext cx="531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Pragmatica MediumITT"/>
                <a:ea typeface="+mn-ea"/>
                <a:cs typeface="Arial" panose="020B0604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0B3D84C6-614C-49F4-940E-BD0ECE4F881F}" type="slidenum">
              <a:rPr lang="ru-RU" sz="4400" b="1" smtClean="0">
                <a:solidFill>
                  <a:schemeClr val="bg1"/>
                </a:solidFill>
              </a:rPr>
              <a:pPr algn="ctr"/>
              <a:t>4</a:t>
            </a:fld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7969" y="180013"/>
            <a:ext cx="10063656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ИМЕЮЩИЕСЯ РЕШЕНИЯ (ПРИ НЕОБХОДИМОСТИ)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Номер слайда 2"/>
          <p:cNvSpPr txBox="1">
            <a:spLocks/>
          </p:cNvSpPr>
          <p:nvPr/>
        </p:nvSpPr>
        <p:spPr>
          <a:xfrm>
            <a:off x="425370" y="413665"/>
            <a:ext cx="531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Pragmatica MediumITT"/>
                <a:ea typeface="+mn-ea"/>
                <a:cs typeface="Arial" panose="020B0604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0B3D84C6-614C-49F4-940E-BD0ECE4F881F}" type="slidenum">
              <a:rPr lang="ru-RU" sz="4400" b="1" smtClean="0">
                <a:solidFill>
                  <a:schemeClr val="bg1"/>
                </a:solidFill>
              </a:rPr>
              <a:pPr algn="ctr"/>
              <a:t>5</a:t>
            </a:fld>
            <a:endParaRPr lang="ru-RU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4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276475"/>
              </p:ext>
            </p:extLst>
          </p:nvPr>
        </p:nvGraphicFramePr>
        <p:xfrm>
          <a:off x="1055440" y="1718810"/>
          <a:ext cx="87480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106673819"/>
                    </a:ext>
                  </a:extLst>
                </a:gridCol>
                <a:gridCol w="5508000">
                  <a:extLst>
                    <a:ext uri="{9D8B030D-6E8A-4147-A177-3AD203B41FA5}">
                      <a16:colId xmlns:a16="http://schemas.microsoft.com/office/drawing/2014/main" val="4039535040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Наименование</a:t>
                      </a:r>
                      <a:r>
                        <a:rPr lang="ru-RU" sz="2400" baseline="0" dirty="0"/>
                        <a:t> продукта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Стоимость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922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/>
                        <a:t>Мегаплан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От 330</a:t>
                      </a:r>
                      <a:r>
                        <a:rPr lang="ru-RU" sz="2400" baseline="0" dirty="0"/>
                        <a:t> до 750 рублей в месяц</a:t>
                      </a:r>
                    </a:p>
                    <a:p>
                      <a:r>
                        <a:rPr lang="ru-RU" sz="2400" baseline="0" dirty="0"/>
                        <a:t>на 1 сотрудника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2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/>
                        <a:t>Битрикс</a:t>
                      </a:r>
                      <a:r>
                        <a:rPr lang="ru-RU" sz="2400" dirty="0"/>
                        <a:t>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от 990 до 10 990 рублей в месяц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82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Brizo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от 499 до 799 рублей в месяц</a:t>
                      </a:r>
                    </a:p>
                    <a:p>
                      <a:r>
                        <a:rPr lang="ru-RU" sz="2400" baseline="0" dirty="0"/>
                        <a:t>на 1 сотрудника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89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ClientBase</a:t>
                      </a:r>
                      <a:r>
                        <a:rPr lang="en-US" sz="2400" dirty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от 1500 до 12000 рублей в месяц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24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Microsoft Dynamics 365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1 250 рублей</a:t>
                      </a:r>
                      <a:r>
                        <a:rPr lang="ru-RU" sz="2400" baseline="0" dirty="0"/>
                        <a:t> </a:t>
                      </a:r>
                      <a:r>
                        <a:rPr lang="ru-RU" sz="2400" dirty="0"/>
                        <a:t>в месяц на </a:t>
                      </a:r>
                      <a:r>
                        <a:rPr lang="ru-RU" sz="2400" baseline="0" dirty="0"/>
                        <a:t>1 сотрудника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05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3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5520" y="155465"/>
            <a:ext cx="4050450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ИНСТРУМЕНТАРИЙ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2765" y="1559575"/>
            <a:ext cx="5017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ПРИМЕНЯЕМЫЕ ИНСТРУМЕНТЫ РАЗРАБОТКИ</a:t>
            </a:r>
            <a:r>
              <a:rPr lang="en-US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:</a:t>
            </a:r>
            <a:endParaRPr lang="ru-RU" sz="1600" b="1" dirty="0">
              <a:ln w="12700">
                <a:noFill/>
                <a:prstDash val="solid"/>
              </a:ln>
              <a:solidFill>
                <a:srgbClr val="EA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2765" y="3302239"/>
            <a:ext cx="4899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ОБОСНОВАНИЕ ВЫБОРА ИНСТРУМЕНТАРИЯ</a:t>
            </a:r>
            <a:r>
              <a:rPr lang="en-US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:</a:t>
            </a:r>
            <a:endParaRPr lang="ru-RU" sz="1600" b="1" dirty="0">
              <a:ln w="12700">
                <a:noFill/>
                <a:prstDash val="solid"/>
              </a:ln>
              <a:solidFill>
                <a:srgbClr val="EA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425370" y="413665"/>
            <a:ext cx="531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Pragmatica MediumITT"/>
                <a:ea typeface="+mn-ea"/>
                <a:cs typeface="Arial" panose="020B0604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Pragmatica MediumITT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0B3D84C6-614C-49F4-940E-BD0ECE4F881F}" type="slidenum">
              <a:rPr lang="ru-RU" sz="4400" b="1" smtClean="0">
                <a:solidFill>
                  <a:schemeClr val="bg1"/>
                </a:solidFill>
              </a:rPr>
              <a:pPr algn="ctr"/>
              <a:t>6</a:t>
            </a:fld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0505" y="168914"/>
            <a:ext cx="4932040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АЛГОРИТМЫ И МОДЕЛИ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0455" y="1223755"/>
            <a:ext cx="985609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i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</a:rPr>
              <a:t>На этом слайде приводится инфологическая модель предметной области. </a:t>
            </a:r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763816"/>
            <a:ext cx="7691490" cy="488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25370" y="413665"/>
            <a:ext cx="531968" cy="365125"/>
          </a:xfrm>
        </p:spPr>
        <p:txBody>
          <a:bodyPr/>
          <a:lstStyle/>
          <a:p>
            <a:pPr algn="ctr"/>
            <a:fld id="{0B3D84C6-614C-49F4-940E-BD0ECE4F881F}" type="slidenum">
              <a:rPr lang="ru-RU" sz="4400" b="1" smtClean="0">
                <a:solidFill>
                  <a:schemeClr val="bg1"/>
                </a:solidFill>
              </a:rPr>
              <a:pPr algn="ctr"/>
              <a:t>7</a:t>
            </a:fld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0515" y="130332"/>
            <a:ext cx="5247075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АЛГОРИТМЫ И МОДЕЛИ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197" y="1244429"/>
            <a:ext cx="968128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i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</a:rPr>
              <a:t>На этом слайде приводятся схема данных БД, блок-схема (алгоритм) программы.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10" y="1583795"/>
            <a:ext cx="5587051" cy="5137310"/>
          </a:xfrm>
          <a:prstGeom prst="rect">
            <a:avLst/>
          </a:prstGeom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25370" y="413665"/>
            <a:ext cx="531968" cy="365125"/>
          </a:xfrm>
        </p:spPr>
        <p:txBody>
          <a:bodyPr/>
          <a:lstStyle/>
          <a:p>
            <a:pPr algn="ctr"/>
            <a:fld id="{0B3D84C6-614C-49F4-940E-BD0ECE4F881F}" type="slidenum">
              <a:rPr lang="ru-RU" sz="4400" b="1" smtClean="0">
                <a:solidFill>
                  <a:schemeClr val="bg1"/>
                </a:solidFill>
              </a:rPr>
              <a:pPr algn="ctr"/>
              <a:t>8</a:t>
            </a:fld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0505" y="167638"/>
            <a:ext cx="2925325" cy="9609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15480" y="1207517"/>
            <a:ext cx="855095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i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</a:rPr>
              <a:t>На этом слайде приводятся дерево меню программы или структура сайта.</a:t>
            </a:r>
            <a:endParaRPr lang="ru-RU" sz="1600" b="1" i="1" dirty="0">
              <a:ln w="12700">
                <a:noFill/>
                <a:prstDash val="solid"/>
              </a:ln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415480" y="1673805"/>
            <a:ext cx="8366125" cy="5018088"/>
            <a:chOff x="1709" y="1142"/>
            <a:chExt cx="9226" cy="6866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5548" y="1142"/>
              <a:ext cx="1785" cy="8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 b="1">
                  <a:cs typeface="Times New Roman" panose="02020603050405020304" pitchFamily="18" charset="0"/>
                </a:rPr>
                <a:t>Главная страница</a:t>
              </a:r>
              <a:endParaRPr lang="ru-RU" altLang="ru-RU" sz="1400"/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1709" y="3117"/>
              <a:ext cx="2116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Галерея</a:t>
              </a:r>
              <a:endParaRPr lang="ru-RU" altLang="ru-RU" sz="1400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 flipV="1">
              <a:off x="2474" y="2736"/>
              <a:ext cx="8011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>
              <a:off x="2474" y="2739"/>
              <a:ext cx="0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6434" y="2739"/>
              <a:ext cx="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6434" y="1948"/>
              <a:ext cx="2" cy="7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10485" y="2740"/>
              <a:ext cx="1" cy="3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9043" y="1600"/>
              <a:ext cx="1530" cy="7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Обратная связь</a:t>
              </a:r>
              <a:endParaRPr lang="ru-RU" altLang="ru-RU" sz="1400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9852" y="2359"/>
              <a:ext cx="2" cy="3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8955" y="4441"/>
              <a:ext cx="2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4079" y="3117"/>
              <a:ext cx="1891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О компании</a:t>
              </a:r>
              <a:endParaRPr lang="ru-RU" altLang="ru-RU" sz="1400"/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6449" y="3117"/>
              <a:ext cx="2116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Услуги</a:t>
              </a:r>
              <a:endParaRPr lang="ru-RU" altLang="ru-RU" sz="1400"/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8819" y="3117"/>
              <a:ext cx="2116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Заказать услугу</a:t>
              </a:r>
              <a:endParaRPr lang="ru-RU" altLang="ru-RU" sz="1400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9225" y="4068"/>
              <a:ext cx="1710" cy="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Форма заявки</a:t>
              </a:r>
              <a:endParaRPr lang="ru-RU" altLang="ru-RU" sz="1400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9225" y="5109"/>
              <a:ext cx="1710" cy="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Отправка заявки</a:t>
              </a:r>
              <a:endParaRPr lang="ru-RU" altLang="ru-RU" sz="1400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8955" y="3735"/>
              <a:ext cx="0" cy="17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8955" y="5526"/>
              <a:ext cx="2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4185" y="4321"/>
              <a:ext cx="2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4455" y="4068"/>
              <a:ext cx="1528" cy="5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История</a:t>
              </a:r>
              <a:endParaRPr lang="ru-RU" altLang="ru-RU" sz="1400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4185" y="3735"/>
              <a:ext cx="0" cy="1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4200" y="5109"/>
              <a:ext cx="2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4455" y="4869"/>
              <a:ext cx="1528" cy="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Образцы работ</a:t>
              </a:r>
              <a:endParaRPr lang="ru-RU" altLang="ru-RU" sz="1400"/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6245" y="3117"/>
              <a:ext cx="2320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Услуги</a:t>
              </a:r>
              <a:endParaRPr lang="ru-RU" altLang="ru-RU" sz="1400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6570" y="4068"/>
              <a:ext cx="1995" cy="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Реклама на транспорте</a:t>
              </a:r>
              <a:endParaRPr lang="ru-RU" altLang="ru-RU" sz="1400"/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6570" y="5079"/>
              <a:ext cx="1995" cy="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Ростовые куклы</a:t>
              </a:r>
              <a:endParaRPr lang="ru-RU" altLang="ru-RU" sz="1400"/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6570" y="6131"/>
              <a:ext cx="1995" cy="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Реклама на одежде</a:t>
              </a:r>
              <a:endParaRPr lang="ru-RU" altLang="ru-RU" sz="1400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6570" y="7209"/>
              <a:ext cx="1995" cy="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Продукция для промоутеров</a:t>
              </a:r>
              <a:endParaRPr lang="ru-RU" altLang="ru-RU" sz="1400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6345" y="3735"/>
              <a:ext cx="0" cy="3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6360" y="7605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4"/>
            <p:cNvSpPr>
              <a:spLocks noChangeShapeType="1"/>
            </p:cNvSpPr>
            <p:nvPr/>
          </p:nvSpPr>
          <p:spPr bwMode="auto">
            <a:xfrm>
              <a:off x="6360" y="6510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3"/>
            <p:cNvSpPr>
              <a:spLocks noChangeShapeType="1"/>
            </p:cNvSpPr>
            <p:nvPr/>
          </p:nvSpPr>
          <p:spPr bwMode="auto">
            <a:xfrm>
              <a:off x="6360" y="5421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2"/>
            <p:cNvSpPr>
              <a:spLocks noChangeShapeType="1"/>
            </p:cNvSpPr>
            <p:nvPr/>
          </p:nvSpPr>
          <p:spPr bwMode="auto">
            <a:xfrm>
              <a:off x="6360" y="4441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25370" y="413665"/>
            <a:ext cx="531968" cy="365125"/>
          </a:xfrm>
        </p:spPr>
        <p:txBody>
          <a:bodyPr/>
          <a:lstStyle/>
          <a:p>
            <a:pPr algn="ctr"/>
            <a:fld id="{0B3D84C6-614C-49F4-940E-BD0ECE4F881F}" type="slidenum">
              <a:rPr lang="ru-RU" sz="4400" b="1" smtClean="0">
                <a:solidFill>
                  <a:schemeClr val="bg1"/>
                </a:solidFill>
              </a:rPr>
              <a:pPr algn="ctr"/>
              <a:t>9</a:t>
            </a:fld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1" id="{264BFFDD-3964-4725-A0C5-EC25D1D769FA}" vid="{BA8C8CD7-08C5-4E90-B480-3AAF09AA8020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18238</TotalTime>
  <Words>645</Words>
  <Application>Microsoft Office PowerPoint</Application>
  <PresentationFormat>Широкоэкранный</PresentationFormat>
  <Paragraphs>138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Pragmatica MediumITT</vt:lpstr>
      <vt:lpstr>PragmaticaITT</vt:lpstr>
      <vt:lpstr>Times New Roman</vt:lpstr>
      <vt:lpstr>Специальное оформление</vt:lpstr>
      <vt:lpstr>Оформление по умолчанию</vt:lpstr>
      <vt:lpstr>Тема11</vt:lpstr>
      <vt:lpstr>Acrobat Document</vt:lpstr>
      <vt:lpstr>Презентация PowerPoint</vt:lpstr>
      <vt:lpstr>ЦЕЛЬ И ЗАДАЧИ</vt:lpstr>
      <vt:lpstr>ОБЪЕКТ И ПРЕДМЕТ ИССЛЕДОВАНИЯ</vt:lpstr>
      <vt:lpstr>ХАРАКТЕРИСТИКИ ПРЕДПРИЯТИЯ (ПРИ НЕОБХОДИМОСТИ)</vt:lpstr>
      <vt:lpstr>ИМЕЮЩИЕСЯ РЕШЕНИЯ (ПРИ НЕОБХОДИМОСТИ)</vt:lpstr>
      <vt:lpstr>ИНСТРУМЕНТАРИЙ</vt:lpstr>
      <vt:lpstr>АЛГОРИТМЫ И МОДЕЛИ</vt:lpstr>
      <vt:lpstr>АЛГОРИТМЫ И МОДЕЛИ</vt:lpstr>
      <vt:lpstr>РЕАЛИЗАЦИЯ</vt:lpstr>
      <vt:lpstr>РЕАЛИЗАЦИЯ ПРОГРАММЫ: ИНТЕРФЕЙС ПРИЛОЖЕНИЯ</vt:lpstr>
      <vt:lpstr>РЕАЛИЗАЦИЯ ПРОГРАММЫ: СТРАНИЦЫ С ДЕТАЛЬНОЙ ИНФОРМАЦИЕЙ</vt:lpstr>
      <vt:lpstr>РЕАЛИЗАЦИЯ: МОНИТОРИНГ ИНФРАСТРУКТУРЫ</vt:lpstr>
      <vt:lpstr>ЭКСПОРТ ДАННЫХ</vt:lpstr>
      <vt:lpstr>ЭКОНОМИЧЕСКИЙ ЭФФЕКТ</vt:lpstr>
      <vt:lpstr>ЗАКЛЮЧЕНИЕ</vt:lpstr>
      <vt:lpstr>ЛИЧНЫЙ ВКЛАД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ТАТНЕФТЬ</dc:title>
  <dc:creator>Kantalinsky A.E.</dc:creator>
  <cp:keywords>Татнефть</cp:keywords>
  <cp:lastModifiedBy>1</cp:lastModifiedBy>
  <cp:revision>1556</cp:revision>
  <cp:lastPrinted>2019-02-05T08:32:02Z</cp:lastPrinted>
  <dcterms:created xsi:type="dcterms:W3CDTF">2006-12-21T13:45:52Z</dcterms:created>
  <dcterms:modified xsi:type="dcterms:W3CDTF">2023-02-02T13:34:19Z</dcterms:modified>
</cp:coreProperties>
</file>