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2" r:id="rId7"/>
    <p:sldId id="265" r:id="rId8"/>
    <p:sldId id="266" r:id="rId9"/>
    <p:sldId id="267" r:id="rId10"/>
    <p:sldId id="268" r:id="rId11"/>
    <p:sldId id="264" r:id="rId12"/>
    <p:sldId id="269" r:id="rId13"/>
  </p:sldIdLst>
  <p:sldSz cx="9144000" cy="5143500" type="screen16x9"/>
  <p:notesSz cx="9144000" cy="51435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D96"/>
    <a:srgbClr val="DF57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720" y="-3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9A5C05-1E0C-4B5C-8272-7BFE95E3DA55}" type="datetimeFigureOut">
              <a:rPr lang="ru-RU" smtClean="0"/>
              <a:t>05.05.2025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642938"/>
            <a:ext cx="3086100" cy="1736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2474913"/>
            <a:ext cx="7315200" cy="20256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80013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23463E-7976-4AAA-9CF8-076C89579D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5310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23463E-7976-4AAA-9CF8-076C89579D5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3637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3463E-7976-4AAA-9CF8-076C89579D52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9717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08ABD2-2C57-4164-9D35-35C60E7915BC}" type="datetimeFigureOut">
              <a:rPr lang="ru-RU" smtClean="0"/>
              <a:t>05.05.2025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B12C13-9DD8-40BC-BA66-D02BBA50A9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0583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08ABD2-2C57-4164-9D35-35C60E7915BC}" type="datetimeFigureOut">
              <a:rPr lang="ru-RU" smtClean="0"/>
              <a:t>05.05.2025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B12C13-9DD8-40BC-BA66-D02BBA50A9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699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08ABD2-2C57-4164-9D35-35C60E7915BC}" type="datetimeFigureOut">
              <a:rPr lang="ru-RU" smtClean="0"/>
              <a:t>05.05.2025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B12C13-9DD8-40BC-BA66-D02BBA50A9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2440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1_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685800" y="1597819"/>
            <a:ext cx="7772400" cy="1102519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808ABD2-2C57-4164-9D35-35C60E7915BC}" type="datetimeFigureOut">
              <a:rPr lang="ru-RU"/>
              <a:t>05.05.2025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8B12C13-9DD8-40BC-BA66-D02BBA50A9B3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1_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808ABD2-2C57-4164-9D35-35C60E7915BC}" type="datetimeFigureOut">
              <a:rPr lang="ru-RU"/>
              <a:t>05.05.2025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8B12C13-9DD8-40BC-BA66-D02BBA50A9B3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1_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808ABD2-2C57-4164-9D35-35C60E7915BC}" type="datetimeFigureOut">
              <a:rPr lang="ru-RU"/>
              <a:t>05.05.2025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8B12C13-9DD8-40BC-BA66-D02BBA50A9B3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1_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808ABD2-2C57-4164-9D35-35C60E7915BC}" type="datetimeFigureOut">
              <a:rPr lang="ru-RU"/>
              <a:t>05.05.2025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8B12C13-9DD8-40BC-BA66-D02BBA50A9B3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1_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808ABD2-2C57-4164-9D35-35C60E7915BC}" type="datetimeFigureOut">
              <a:rPr lang="ru-RU"/>
              <a:t>05.05.2025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8B12C13-9DD8-40BC-BA66-D02BBA50A9B3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1_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808ABD2-2C57-4164-9D35-35C60E7915BC}" type="datetimeFigureOut">
              <a:rPr lang="ru-RU"/>
              <a:t>05.05.2025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8B12C13-9DD8-40BC-BA66-D02BBA50A9B3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1_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808ABD2-2C57-4164-9D35-35C60E7915BC}" type="datetimeFigureOut">
              <a:rPr lang="ru-RU"/>
              <a:t>05.05.2025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8B12C13-9DD8-40BC-BA66-D02BBA50A9B3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1_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808ABD2-2C57-4164-9D35-35C60E7915BC}" type="datetimeFigureOut">
              <a:rPr lang="ru-RU"/>
              <a:t>05.05.2025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8B12C13-9DD8-40BC-BA66-D02BBA50A9B3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08ABD2-2C57-4164-9D35-35C60E7915BC}" type="datetimeFigureOut">
              <a:rPr lang="ru-RU" smtClean="0"/>
              <a:t>05.05.2025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B12C13-9DD8-40BC-BA66-D02BBA50A9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07324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1_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808ABD2-2C57-4164-9D35-35C60E7915BC}" type="datetimeFigureOut">
              <a:rPr lang="ru-RU"/>
              <a:t>05.05.2025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8B12C13-9DD8-40BC-BA66-D02BBA50A9B3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1_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808ABD2-2C57-4164-9D35-35C60E7915BC}" type="datetimeFigureOut">
              <a:rPr lang="ru-RU"/>
              <a:t>05.05.2025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8B12C13-9DD8-40BC-BA66-D02BBA50A9B3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1_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6629400" y="154781"/>
            <a:ext cx="2057400" cy="329088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457200" y="154781"/>
            <a:ext cx="6019800" cy="329088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808ABD2-2C57-4164-9D35-35C60E7915BC}" type="datetimeFigureOut">
              <a:rPr lang="ru-RU"/>
              <a:t>05.05.2025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8B12C13-9DD8-40BC-BA66-D02BBA50A9B3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08ABD2-2C57-4164-9D35-35C60E7915BC}" type="datetimeFigureOut">
              <a:rPr lang="ru-RU" smtClean="0"/>
              <a:t>05.05.2025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B12C13-9DD8-40BC-BA66-D02BBA50A9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5228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08ABD2-2C57-4164-9D35-35C60E7915BC}" type="datetimeFigureOut">
              <a:rPr lang="ru-RU" smtClean="0"/>
              <a:t>05.05.2025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B12C13-9DD8-40BC-BA66-D02BBA50A9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3524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08ABD2-2C57-4164-9D35-35C60E7915BC}" type="datetimeFigureOut">
              <a:rPr lang="ru-RU" smtClean="0"/>
              <a:t>05.05.2025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B12C13-9DD8-40BC-BA66-D02BBA50A9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6118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08ABD2-2C57-4164-9D35-35C60E7915BC}" type="datetimeFigureOut">
              <a:rPr lang="ru-RU" smtClean="0"/>
              <a:t>05.05.2025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B12C13-9DD8-40BC-BA66-D02BBA50A9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5356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08ABD2-2C57-4164-9D35-35C60E7915BC}" type="datetimeFigureOut">
              <a:rPr lang="ru-RU" smtClean="0"/>
              <a:t>05.05.2025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B12C13-9DD8-40BC-BA66-D02BBA50A9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1602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08ABD2-2C57-4164-9D35-35C60E7915BC}" type="datetimeFigureOut">
              <a:rPr lang="ru-RU" smtClean="0"/>
              <a:t>05.05.2025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B12C13-9DD8-40BC-BA66-D02BBA50A9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7396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08ABD2-2C57-4164-9D35-35C60E7915BC}" type="datetimeFigureOut">
              <a:rPr lang="ru-RU" smtClean="0"/>
              <a:t>05.05.2025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B12C13-9DD8-40BC-BA66-D02BBA50A9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9838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808ABD2-2C57-4164-9D35-35C60E7915BC}" type="datetimeFigureOut">
              <a:rPr lang="ru-RU" smtClean="0"/>
              <a:t>05.05.2025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8B12C13-9DD8-40BC-BA66-D02BBA50A9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6763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49" r:id="rId12"/>
    <p:sldLayoutId id="2147483650" r:id="rId13"/>
    <p:sldLayoutId id="2147483651" r:id="rId14"/>
    <p:sldLayoutId id="2147483652" r:id="rId15"/>
    <p:sldLayoutId id="2147483653" r:id="rId16"/>
    <p:sldLayoutId id="2147483654" r:id="rId17"/>
    <p:sldLayoutId id="2147483655" r:id="rId18"/>
    <p:sldLayoutId id="2147483656" r:id="rId19"/>
    <p:sldLayoutId id="2147483657" r:id="rId20"/>
    <p:sldLayoutId id="2147483658" r:id="rId21"/>
    <p:sldLayoutId id="2147483659" r:id="rId2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 bwMode="auto">
          <a:xfrm>
            <a:off x="5004047" y="825346"/>
            <a:ext cx="3763021" cy="35466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TextBox 6"/>
          <p:cNvSpPr txBox="1"/>
          <p:nvPr/>
        </p:nvSpPr>
        <p:spPr bwMode="auto">
          <a:xfrm>
            <a:off x="323528" y="1700966"/>
            <a:ext cx="4968552" cy="179536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00"/>
              </a:lnSpc>
              <a:defRPr/>
            </a:pPr>
            <a:r>
              <a:rPr lang="ru-RU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  <a:ea typeface="Roboto Light"/>
              </a:rPr>
              <a:t>Название Проектной </a:t>
            </a:r>
          </a:p>
          <a:p>
            <a:pPr>
              <a:lnSpc>
                <a:spcPts val="2800"/>
              </a:lnSpc>
              <a:defRPr/>
            </a:pPr>
            <a:r>
              <a:rPr lang="ru-RU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  <a:ea typeface="Roboto Light"/>
              </a:rPr>
              <a:t>работы</a:t>
            </a:r>
          </a:p>
          <a:p>
            <a:pPr>
              <a:lnSpc>
                <a:spcPts val="2800"/>
              </a:lnSpc>
              <a:defRPr/>
            </a:pPr>
            <a:r>
              <a:rPr lang="ru-RU" sz="2800" dirty="0">
                <a:solidFill>
                  <a:srgbClr val="002060"/>
                </a:solidFill>
                <a:latin typeface="Roboto Light"/>
                <a:ea typeface="Roboto Light"/>
              </a:rPr>
              <a:t>_______________________</a:t>
            </a:r>
          </a:p>
          <a:p>
            <a:pPr>
              <a:lnSpc>
                <a:spcPts val="2800"/>
              </a:lnSpc>
              <a:defRPr/>
            </a:pPr>
            <a:r>
              <a:rPr lang="ru-RU" sz="1600" u="sng" dirty="0" smtClean="0">
                <a:solidFill>
                  <a:srgbClr val="002060"/>
                </a:solidFill>
                <a:ea typeface="Roboto Light"/>
              </a:rPr>
              <a:t>Авторы:____________</a:t>
            </a:r>
            <a:r>
              <a:rPr lang="ru-RU" sz="1600" dirty="0" smtClean="0">
                <a:solidFill>
                  <a:srgbClr val="002060"/>
                </a:solidFill>
                <a:ea typeface="Roboto Light"/>
              </a:rPr>
              <a:t>_________________</a:t>
            </a:r>
            <a:endParaRPr sz="1600" dirty="0">
              <a:solidFill>
                <a:srgbClr val="002060"/>
              </a:solidFill>
            </a:endParaRPr>
          </a:p>
          <a:p>
            <a:pPr>
              <a:lnSpc>
                <a:spcPts val="2800"/>
              </a:lnSpc>
              <a:defRPr/>
            </a:pPr>
            <a:r>
              <a:rPr lang="ru-RU" sz="1600" u="sng" dirty="0" smtClean="0">
                <a:solidFill>
                  <a:srgbClr val="002060"/>
                </a:solidFill>
                <a:ea typeface="Roboto Light"/>
              </a:rPr>
              <a:t>Руководитель:</a:t>
            </a:r>
            <a:r>
              <a:rPr lang="ru-RU" sz="1600" dirty="0" smtClean="0">
                <a:solidFill>
                  <a:srgbClr val="002060"/>
                </a:solidFill>
                <a:ea typeface="Roboto Light"/>
              </a:rPr>
              <a:t>_______________________</a:t>
            </a:r>
            <a:endParaRPr lang="ru-RU" sz="1600" dirty="0">
              <a:solidFill>
                <a:srgbClr val="002060"/>
              </a:solidFill>
              <a:ea typeface="Roboto Light"/>
            </a:endParaRPr>
          </a:p>
        </p:txBody>
      </p:sp>
      <p:grpSp>
        <p:nvGrpSpPr>
          <p:cNvPr id="19" name="Группа 18"/>
          <p:cNvGrpSpPr/>
          <p:nvPr/>
        </p:nvGrpSpPr>
        <p:grpSpPr bwMode="auto">
          <a:xfrm>
            <a:off x="5220072" y="987574"/>
            <a:ext cx="3384376" cy="3384376"/>
            <a:chOff x="5220072" y="987574"/>
            <a:chExt cx="3384376" cy="3384376"/>
          </a:xfrm>
        </p:grpSpPr>
        <p:sp>
          <p:nvSpPr>
            <p:cNvPr id="20" name="Прямоугольник 19"/>
            <p:cNvSpPr/>
            <p:nvPr/>
          </p:nvSpPr>
          <p:spPr bwMode="auto">
            <a:xfrm>
              <a:off x="5220072" y="987574"/>
              <a:ext cx="3384376" cy="33843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grpSp>
          <p:nvGrpSpPr>
            <p:cNvPr id="21" name="Группа 20"/>
            <p:cNvGrpSpPr/>
            <p:nvPr/>
          </p:nvGrpSpPr>
          <p:grpSpPr bwMode="auto">
            <a:xfrm>
              <a:off x="5292080" y="1131590"/>
              <a:ext cx="3168351" cy="3168351"/>
              <a:chOff x="5292080" y="1131590"/>
              <a:chExt cx="3168351" cy="3168351"/>
            </a:xfrm>
          </p:grpSpPr>
          <p:grpSp>
            <p:nvGrpSpPr>
              <p:cNvPr id="22" name="Группа 21"/>
              <p:cNvGrpSpPr/>
              <p:nvPr/>
            </p:nvGrpSpPr>
            <p:grpSpPr bwMode="auto">
              <a:xfrm>
                <a:off x="5364088" y="1131590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26" name="Прямая соединительная линия 25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Прямая соединительная линия 26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3" name="Группа 22"/>
              <p:cNvGrpSpPr/>
              <p:nvPr/>
            </p:nvGrpSpPr>
            <p:grpSpPr bwMode="auto">
              <a:xfrm rot="5400000">
                <a:off x="5328084" y="1095586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24" name="Прямая соединительная линия 23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Прямая соединительная линия 24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28" name="TextBox 27"/>
          <p:cNvSpPr txBox="1"/>
          <p:nvPr/>
        </p:nvSpPr>
        <p:spPr bwMode="auto">
          <a:xfrm>
            <a:off x="5292080" y="2499743"/>
            <a:ext cx="3240360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800"/>
              </a:lnSpc>
              <a:defRPr/>
            </a:pPr>
            <a:r>
              <a:rPr lang="ru-RU" sz="1400"/>
              <a:t>Место для фото </a:t>
            </a:r>
            <a:endParaRPr/>
          </a:p>
          <a:p>
            <a:pPr algn="ctr">
              <a:lnSpc>
                <a:spcPts val="1800"/>
              </a:lnSpc>
              <a:defRPr/>
            </a:pPr>
            <a:r>
              <a:rPr lang="ru-RU" sz="1400"/>
              <a:t>или иллюстрации</a:t>
            </a:r>
            <a:endParaRPr lang="ru-RU" sz="1400">
              <a:latin typeface="Roboto Light"/>
              <a:ea typeface="Roboto Ligh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62475"/>
            <a:ext cx="91440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490" y="-2973"/>
            <a:ext cx="9165490" cy="7624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/>
          <p:cNvSpPr txBox="1"/>
          <p:nvPr/>
        </p:nvSpPr>
        <p:spPr bwMode="auto">
          <a:xfrm>
            <a:off x="1740686" y="198737"/>
            <a:ext cx="7223802" cy="3590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00"/>
              </a:lnSpc>
              <a:defRPr/>
            </a:pP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  <a:ea typeface="Roboto"/>
              </a:rPr>
              <a:t>Конкурс проектных </a:t>
            </a:r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  <a:ea typeface="Roboto"/>
              </a:rPr>
              <a:t>работ «Юные энергетики»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  <a:ea typeface="Robo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 bwMode="auto">
          <a:xfrm>
            <a:off x="4432040" y="3412069"/>
            <a:ext cx="4176317" cy="71814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  <a:buBlip>
                <a:blip r:embed="rId2"/>
              </a:buBlip>
              <a:defRPr/>
            </a:pPr>
            <a: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 Condensed Light"/>
                <a:ea typeface="Roboto Condensed Light"/>
              </a:rPr>
              <a:t>Что получилось в итоге?</a:t>
            </a:r>
          </a:p>
          <a:p>
            <a:pPr>
              <a:lnSpc>
                <a:spcPts val="1400"/>
              </a:lnSpc>
              <a:buBlip>
                <a:blip r:embed="rId2"/>
              </a:buBlip>
              <a:defRPr/>
            </a:pPr>
            <a: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 Condensed Light"/>
                <a:ea typeface="Roboto Condensed Light"/>
              </a:rPr>
              <a:t>Что получилось лучше/хуже, чем задумывалось? </a:t>
            </a:r>
          </a:p>
          <a:p>
            <a:pPr>
              <a:lnSpc>
                <a:spcPts val="1400"/>
              </a:lnSpc>
              <a:buBlip>
                <a:blip r:embed="rId2"/>
              </a:buBlip>
              <a:defRPr/>
            </a:pPr>
            <a: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 Condensed Light"/>
                <a:ea typeface="Roboto Condensed Light"/>
              </a:rPr>
              <a:t>Почему был использован такой дизайн, способ компоновки, такие материалы?</a:t>
            </a:r>
          </a:p>
        </p:txBody>
      </p:sp>
      <p:sp>
        <p:nvSpPr>
          <p:cNvPr id="13" name="TextBox 12"/>
          <p:cNvSpPr txBox="1"/>
          <p:nvPr/>
        </p:nvSpPr>
        <p:spPr bwMode="auto">
          <a:xfrm>
            <a:off x="4558410" y="2922988"/>
            <a:ext cx="4248472" cy="2308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00"/>
              </a:lnSpc>
              <a:defRPr/>
            </a:pPr>
            <a:r>
              <a:rPr lang="ru-RU" sz="1600" dirty="0">
                <a:latin typeface="Roboto Light"/>
                <a:ea typeface="Roboto Light"/>
              </a:rPr>
              <a:t>Попробуйте кратко ответить на вопрос: </a:t>
            </a: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4499992" y="2750372"/>
            <a:ext cx="4176464" cy="576064"/>
          </a:xfrm>
          <a:prstGeom prst="rect">
            <a:avLst/>
          </a:prstGeom>
          <a:noFill/>
          <a:ln w="3175">
            <a:solidFill>
              <a:srgbClr val="DF57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30" name="Группа 29"/>
          <p:cNvGrpSpPr/>
          <p:nvPr/>
        </p:nvGrpSpPr>
        <p:grpSpPr bwMode="auto">
          <a:xfrm>
            <a:off x="467544" y="987574"/>
            <a:ext cx="3384376" cy="3384376"/>
            <a:chOff x="5220072" y="987574"/>
            <a:chExt cx="3384376" cy="3384376"/>
          </a:xfrm>
        </p:grpSpPr>
        <p:sp>
          <p:nvSpPr>
            <p:cNvPr id="31" name="Прямоугольник 30"/>
            <p:cNvSpPr/>
            <p:nvPr/>
          </p:nvSpPr>
          <p:spPr bwMode="auto">
            <a:xfrm>
              <a:off x="5220072" y="987574"/>
              <a:ext cx="3384376" cy="33843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grpSp>
          <p:nvGrpSpPr>
            <p:cNvPr id="32" name="Группа 26"/>
            <p:cNvGrpSpPr/>
            <p:nvPr/>
          </p:nvGrpSpPr>
          <p:grpSpPr bwMode="auto">
            <a:xfrm>
              <a:off x="5292080" y="1131590"/>
              <a:ext cx="3168351" cy="3168351"/>
              <a:chOff x="5292080" y="1131590"/>
              <a:chExt cx="3168351" cy="3168351"/>
            </a:xfrm>
          </p:grpSpPr>
          <p:grpSp>
            <p:nvGrpSpPr>
              <p:cNvPr id="33" name="Группа 22"/>
              <p:cNvGrpSpPr/>
              <p:nvPr/>
            </p:nvGrpSpPr>
            <p:grpSpPr bwMode="auto">
              <a:xfrm>
                <a:off x="5364088" y="1131590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37" name="Прямая соединительная линия 36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Прямая соединительная линия 37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4" name="Группа 23"/>
              <p:cNvGrpSpPr/>
              <p:nvPr/>
            </p:nvGrpSpPr>
            <p:grpSpPr bwMode="auto">
              <a:xfrm rot="5400000">
                <a:off x="5328084" y="1095586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35" name="Прямая соединительная линия 34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Прямая соединительная линия 35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39" name="TextBox 38"/>
          <p:cNvSpPr txBox="1"/>
          <p:nvPr/>
        </p:nvSpPr>
        <p:spPr bwMode="auto">
          <a:xfrm>
            <a:off x="539552" y="2499743"/>
            <a:ext cx="3240360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800"/>
              </a:lnSpc>
              <a:defRPr/>
            </a:pPr>
            <a:r>
              <a:rPr lang="ru-RU" sz="1400" dirty="0"/>
              <a:t>Место для фото </a:t>
            </a:r>
            <a:endParaRPr dirty="0"/>
          </a:p>
          <a:p>
            <a:pPr algn="ctr">
              <a:lnSpc>
                <a:spcPts val="1800"/>
              </a:lnSpc>
              <a:defRPr/>
            </a:pPr>
            <a:r>
              <a:rPr lang="ru-RU" sz="1400" dirty="0"/>
              <a:t>или иллюстрации</a:t>
            </a:r>
            <a:endParaRPr lang="ru-RU" sz="1400" dirty="0">
              <a:latin typeface="Roboto Light"/>
              <a:ea typeface="Roboto Light"/>
            </a:endParaRPr>
          </a:p>
        </p:txBody>
      </p:sp>
      <p:sp>
        <p:nvSpPr>
          <p:cNvPr id="21" name="TextBox 20"/>
          <p:cNvSpPr txBox="1"/>
          <p:nvPr/>
        </p:nvSpPr>
        <p:spPr bwMode="auto">
          <a:xfrm>
            <a:off x="4499992" y="1203598"/>
            <a:ext cx="4392488" cy="13849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00"/>
              </a:lnSpc>
              <a:defRPr/>
            </a:pPr>
            <a:r>
              <a:rPr lang="ru-RU" sz="1600" dirty="0">
                <a:latin typeface="Roboto"/>
                <a:ea typeface="Roboto"/>
              </a:rPr>
              <a:t>Демонстрация итогов вашей работы, </a:t>
            </a:r>
          </a:p>
          <a:p>
            <a:pPr>
              <a:lnSpc>
                <a:spcPts val="1800"/>
              </a:lnSpc>
              <a:defRPr/>
            </a:pPr>
            <a:r>
              <a:rPr lang="ru-RU" sz="1600" dirty="0">
                <a:latin typeface="Roboto"/>
                <a:ea typeface="Roboto"/>
              </a:rPr>
              <a:t>описание итогового «продукта» (макета, прототипа, чертежа, 3D-модели, прочее). </a:t>
            </a:r>
          </a:p>
          <a:p>
            <a:pPr>
              <a:lnSpc>
                <a:spcPts val="1800"/>
              </a:lnSpc>
              <a:defRPr/>
            </a:pPr>
            <a:r>
              <a:rPr lang="ru-RU" sz="1600" dirty="0">
                <a:latin typeface="Roboto"/>
                <a:ea typeface="Roboto"/>
              </a:rPr>
              <a:t>Опишите связь между задуманным (планом) и реализованным (результатом) в </a:t>
            </a:r>
            <a:r>
              <a:rPr lang="ru-RU" sz="1600" dirty="0" smtClean="0">
                <a:latin typeface="Roboto"/>
                <a:ea typeface="Roboto"/>
              </a:rPr>
              <a:t>проекте  (</a:t>
            </a:r>
            <a:r>
              <a:rPr lang="ru-RU" sz="1600" dirty="0">
                <a:latin typeface="Roboto"/>
                <a:ea typeface="Roboto"/>
              </a:rPr>
              <a:t>1-2 слайда)</a:t>
            </a:r>
          </a:p>
        </p:txBody>
      </p:sp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490" y="-2973"/>
            <a:ext cx="9165490" cy="7624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TextBox 25"/>
          <p:cNvSpPr txBox="1"/>
          <p:nvPr/>
        </p:nvSpPr>
        <p:spPr bwMode="auto">
          <a:xfrm>
            <a:off x="2030533" y="198737"/>
            <a:ext cx="3930806" cy="3590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00"/>
              </a:lnSpc>
              <a:defRPr/>
            </a:pPr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  <a:ea typeface="Roboto"/>
              </a:rPr>
              <a:t>Результаты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  <a:ea typeface="Roboto"/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62475"/>
            <a:ext cx="91440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3740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 bwMode="auto">
          <a:xfrm>
            <a:off x="4355976" y="3147814"/>
            <a:ext cx="4011639" cy="71814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  <a:buBlip>
                <a:blip r:embed="rId2"/>
              </a:buBlip>
              <a:defRPr/>
            </a:pPr>
            <a: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 Condensed Light"/>
                <a:ea typeface="Roboto Condensed Light"/>
              </a:rPr>
              <a:t> Как вы сами оцениваете качество полученного результата?</a:t>
            </a:r>
          </a:p>
          <a:p>
            <a:pPr>
              <a:lnSpc>
                <a:spcPts val="1400"/>
              </a:lnSpc>
              <a:buBlip>
                <a:blip r:embed="rId2"/>
              </a:buBlip>
              <a:defRPr/>
            </a:pPr>
            <a: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 Condensed Light"/>
                <a:ea typeface="Roboto Condensed Light"/>
              </a:rPr>
              <a:t>Что бы вы в дальнейшем добавили/изменили в подходе и конечном проекте, чтобы его улучшить? 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4283968" y="1360388"/>
            <a:ext cx="4392488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00"/>
              </a:lnSpc>
              <a:defRPr/>
            </a:pPr>
            <a:r>
              <a:rPr lang="ru-RU" sz="1600" dirty="0">
                <a:latin typeface="Roboto"/>
                <a:ea typeface="Roboto"/>
              </a:rPr>
              <a:t>Подведение итогов Проектной работы</a:t>
            </a:r>
          </a:p>
          <a:p>
            <a:pPr>
              <a:lnSpc>
                <a:spcPts val="1800"/>
              </a:lnSpc>
              <a:defRPr/>
            </a:pPr>
            <a:r>
              <a:rPr lang="ru-RU" sz="1600" dirty="0">
                <a:latin typeface="Roboto"/>
                <a:ea typeface="Roboto"/>
              </a:rPr>
              <a:t>(1 слайд) </a:t>
            </a:r>
          </a:p>
        </p:txBody>
      </p:sp>
      <p:sp>
        <p:nvSpPr>
          <p:cNvPr id="13" name="TextBox 12"/>
          <p:cNvSpPr txBox="1"/>
          <p:nvPr/>
        </p:nvSpPr>
        <p:spPr bwMode="auto">
          <a:xfrm>
            <a:off x="4499992" y="2499742"/>
            <a:ext cx="4248472" cy="2308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00"/>
              </a:lnSpc>
              <a:defRPr/>
            </a:pPr>
            <a:r>
              <a:rPr lang="ru-RU" sz="1600">
                <a:latin typeface="Roboto Light"/>
                <a:ea typeface="Roboto Light"/>
              </a:rPr>
              <a:t>Попробуйте кратко ответить на вопрос: </a:t>
            </a: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4283968" y="2355726"/>
            <a:ext cx="4176464" cy="576064"/>
          </a:xfrm>
          <a:prstGeom prst="rect">
            <a:avLst/>
          </a:prstGeom>
          <a:noFill/>
          <a:ln w="3175">
            <a:solidFill>
              <a:srgbClr val="DF57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12" name="Группа 11"/>
          <p:cNvGrpSpPr/>
          <p:nvPr/>
        </p:nvGrpSpPr>
        <p:grpSpPr bwMode="auto">
          <a:xfrm>
            <a:off x="611560" y="1347614"/>
            <a:ext cx="3384376" cy="3384376"/>
            <a:chOff x="5220072" y="987574"/>
            <a:chExt cx="3384376" cy="3384376"/>
          </a:xfrm>
        </p:grpSpPr>
        <p:sp>
          <p:nvSpPr>
            <p:cNvPr id="19" name="Прямоугольник 18"/>
            <p:cNvSpPr/>
            <p:nvPr/>
          </p:nvSpPr>
          <p:spPr bwMode="auto">
            <a:xfrm>
              <a:off x="5220072" y="987574"/>
              <a:ext cx="3384376" cy="33843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grpSp>
          <p:nvGrpSpPr>
            <p:cNvPr id="20" name="Группа 26"/>
            <p:cNvGrpSpPr/>
            <p:nvPr/>
          </p:nvGrpSpPr>
          <p:grpSpPr bwMode="auto">
            <a:xfrm>
              <a:off x="5292080" y="1131590"/>
              <a:ext cx="3168351" cy="3168351"/>
              <a:chOff x="5292080" y="1131590"/>
              <a:chExt cx="3168351" cy="3168351"/>
            </a:xfrm>
          </p:grpSpPr>
          <p:grpSp>
            <p:nvGrpSpPr>
              <p:cNvPr id="21" name="Группа 22"/>
              <p:cNvGrpSpPr/>
              <p:nvPr/>
            </p:nvGrpSpPr>
            <p:grpSpPr bwMode="auto">
              <a:xfrm>
                <a:off x="5364088" y="1131590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25" name="Прямая соединительная линия 24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Прямая соединительная линия 25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" name="Группа 23"/>
              <p:cNvGrpSpPr/>
              <p:nvPr/>
            </p:nvGrpSpPr>
            <p:grpSpPr bwMode="auto">
              <a:xfrm rot="5400000">
                <a:off x="5328084" y="1095586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23" name="Прямая соединительная линия 22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Прямая соединительная линия 23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28" name="TextBox 27"/>
          <p:cNvSpPr txBox="1"/>
          <p:nvPr/>
        </p:nvSpPr>
        <p:spPr bwMode="auto">
          <a:xfrm>
            <a:off x="683568" y="2931791"/>
            <a:ext cx="3240360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800"/>
              </a:lnSpc>
              <a:defRPr/>
            </a:pPr>
            <a:r>
              <a:rPr lang="ru-RU" sz="1400" dirty="0"/>
              <a:t>Место для фото </a:t>
            </a:r>
            <a:endParaRPr dirty="0"/>
          </a:p>
          <a:p>
            <a:pPr algn="ctr">
              <a:lnSpc>
                <a:spcPts val="1800"/>
              </a:lnSpc>
              <a:defRPr/>
            </a:pPr>
            <a:r>
              <a:rPr lang="ru-RU" sz="1400" dirty="0"/>
              <a:t>или иллюстрации</a:t>
            </a:r>
            <a:endParaRPr lang="ru-RU" sz="1400" dirty="0">
              <a:latin typeface="Roboto Light"/>
              <a:ea typeface="Roboto Light"/>
            </a:endParaRPr>
          </a:p>
        </p:txBody>
      </p:sp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490" y="-2973"/>
            <a:ext cx="9165490" cy="7624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TextBox 32"/>
          <p:cNvSpPr txBox="1"/>
          <p:nvPr/>
        </p:nvSpPr>
        <p:spPr bwMode="auto">
          <a:xfrm>
            <a:off x="2030533" y="198737"/>
            <a:ext cx="3930806" cy="3590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00"/>
              </a:lnSpc>
              <a:defRPr/>
            </a:pPr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  <a:ea typeface="Roboto"/>
              </a:rPr>
              <a:t>Выводы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  <a:ea typeface="Roboto"/>
            </a:endParaRPr>
          </a:p>
        </p:txBody>
      </p:sp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62475"/>
            <a:ext cx="91440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490" y="-2973"/>
            <a:ext cx="9165490" cy="7624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62475"/>
            <a:ext cx="91440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09813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TextBox 28"/>
          <p:cNvSpPr txBox="1"/>
          <p:nvPr/>
        </p:nvSpPr>
        <p:spPr bwMode="auto">
          <a:xfrm>
            <a:off x="2595852" y="2392213"/>
            <a:ext cx="3930806" cy="3590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2800"/>
              </a:lnSpc>
              <a:defRPr/>
            </a:pPr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  <a:ea typeface="Roboto"/>
              </a:rPr>
              <a:t>Спасибо за внимание!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  <a:ea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3369132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 bwMode="auto">
          <a:xfrm>
            <a:off x="655525" y="1209985"/>
            <a:ext cx="3354742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00"/>
              </a:lnSpc>
              <a:defRPr/>
            </a:pPr>
            <a:r>
              <a:rPr lang="ru-RU" sz="1600" dirty="0">
                <a:latin typeface="Roboto"/>
                <a:ea typeface="Roboto"/>
              </a:rPr>
              <a:t>Характеристика замысла проекта (1 слайд)</a:t>
            </a:r>
          </a:p>
        </p:txBody>
      </p:sp>
      <p:sp>
        <p:nvSpPr>
          <p:cNvPr id="13" name="TextBox 12"/>
          <p:cNvSpPr txBox="1"/>
          <p:nvPr/>
        </p:nvSpPr>
        <p:spPr bwMode="auto">
          <a:xfrm>
            <a:off x="655525" y="2096102"/>
            <a:ext cx="4248472" cy="2308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00"/>
              </a:lnSpc>
              <a:defRPr/>
            </a:pPr>
            <a:r>
              <a:rPr lang="ru-RU" sz="1600">
                <a:latin typeface="Roboto Light"/>
                <a:ea typeface="Roboto Light"/>
              </a:rPr>
              <a:t>Попробуйте кратко ответить на вопросы: </a:t>
            </a: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618646" y="1923678"/>
            <a:ext cx="4176464" cy="576064"/>
          </a:xfrm>
          <a:prstGeom prst="rect">
            <a:avLst/>
          </a:prstGeom>
          <a:noFill/>
          <a:ln w="3175">
            <a:solidFill>
              <a:srgbClr val="DF57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28" name="Группа 27"/>
          <p:cNvGrpSpPr/>
          <p:nvPr/>
        </p:nvGrpSpPr>
        <p:grpSpPr bwMode="auto">
          <a:xfrm>
            <a:off x="5220072" y="987574"/>
            <a:ext cx="3384376" cy="3384376"/>
            <a:chOff x="5220072" y="987574"/>
            <a:chExt cx="3384376" cy="3384376"/>
          </a:xfrm>
        </p:grpSpPr>
        <p:sp>
          <p:nvSpPr>
            <p:cNvPr id="12" name="Прямоугольник 11"/>
            <p:cNvSpPr/>
            <p:nvPr/>
          </p:nvSpPr>
          <p:spPr bwMode="auto">
            <a:xfrm>
              <a:off x="5220072" y="987574"/>
              <a:ext cx="3384376" cy="33843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grpSp>
          <p:nvGrpSpPr>
            <p:cNvPr id="27" name="Группа 26"/>
            <p:cNvGrpSpPr/>
            <p:nvPr/>
          </p:nvGrpSpPr>
          <p:grpSpPr bwMode="auto">
            <a:xfrm>
              <a:off x="5292080" y="1131590"/>
              <a:ext cx="3168351" cy="3168351"/>
              <a:chOff x="5292080" y="1131590"/>
              <a:chExt cx="3168351" cy="3168351"/>
            </a:xfrm>
          </p:grpSpPr>
          <p:grpSp>
            <p:nvGrpSpPr>
              <p:cNvPr id="23" name="Группа 22"/>
              <p:cNvGrpSpPr/>
              <p:nvPr/>
            </p:nvGrpSpPr>
            <p:grpSpPr bwMode="auto">
              <a:xfrm>
                <a:off x="5364088" y="1131590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21" name="Прямая соединительная линия 20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Прямая соединительная линия 21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" name="Группа 23"/>
              <p:cNvGrpSpPr/>
              <p:nvPr/>
            </p:nvGrpSpPr>
            <p:grpSpPr bwMode="auto">
              <a:xfrm rot="5400000">
                <a:off x="5328084" y="1095586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25" name="Прямая соединительная линия 24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Прямая соединительная линия 25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19" name="TextBox 18"/>
          <p:cNvSpPr txBox="1"/>
          <p:nvPr/>
        </p:nvSpPr>
        <p:spPr bwMode="auto">
          <a:xfrm>
            <a:off x="5292080" y="2499743"/>
            <a:ext cx="3240360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800"/>
              </a:lnSpc>
              <a:defRPr/>
            </a:pPr>
            <a:r>
              <a:rPr lang="ru-RU" sz="1400"/>
              <a:t>Место для фото </a:t>
            </a:r>
            <a:endParaRPr/>
          </a:p>
          <a:p>
            <a:pPr algn="ctr">
              <a:lnSpc>
                <a:spcPts val="1800"/>
              </a:lnSpc>
              <a:defRPr/>
            </a:pPr>
            <a:r>
              <a:rPr lang="ru-RU" sz="1400"/>
              <a:t>или иллюстрации</a:t>
            </a:r>
            <a:endParaRPr lang="ru-RU" sz="1400">
              <a:latin typeface="Roboto Light"/>
              <a:ea typeface="Roboto Light"/>
            </a:endParaRPr>
          </a:p>
        </p:txBody>
      </p:sp>
      <p:sp>
        <p:nvSpPr>
          <p:cNvPr id="29" name="TextBox 28"/>
          <p:cNvSpPr txBox="1"/>
          <p:nvPr/>
        </p:nvSpPr>
        <p:spPr bwMode="auto">
          <a:xfrm>
            <a:off x="641194" y="2730575"/>
            <a:ext cx="3744416" cy="82073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600"/>
              </a:lnSpc>
              <a:buBlip>
                <a:blip r:embed="rId2"/>
              </a:buBlip>
              <a:defRPr/>
            </a:pPr>
            <a: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 Condensed Light"/>
                <a:ea typeface="Roboto Condensed Light"/>
              </a:rPr>
              <a:t> Что именно вы сделали?</a:t>
            </a:r>
            <a:endParaRPr dirty="0"/>
          </a:p>
          <a:p>
            <a:pPr>
              <a:lnSpc>
                <a:spcPts val="1600"/>
              </a:lnSpc>
              <a:buBlip>
                <a:blip r:embed="rId2"/>
              </a:buBlip>
              <a:defRPr/>
            </a:pPr>
            <a: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 Condensed Light"/>
                <a:ea typeface="Roboto Condensed Light"/>
              </a:rPr>
              <a:t> Для чего нужен данный проект? </a:t>
            </a:r>
          </a:p>
          <a:p>
            <a:pPr>
              <a:lnSpc>
                <a:spcPts val="1600"/>
              </a:lnSpc>
              <a:buBlip>
                <a:blip r:embed="rId2"/>
              </a:buBlip>
              <a:defRPr/>
            </a:pPr>
            <a: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 Condensed Light"/>
                <a:ea typeface="Roboto Condensed Light"/>
              </a:rPr>
              <a:t> Какую проблему он решает?</a:t>
            </a:r>
            <a:endParaRPr dirty="0"/>
          </a:p>
          <a:p>
            <a:pPr>
              <a:lnSpc>
                <a:spcPts val="1600"/>
              </a:lnSpc>
              <a:buBlip>
                <a:blip r:embed="rId2"/>
              </a:buBlip>
              <a:defRPr/>
            </a:pPr>
            <a: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 Condensed Light"/>
                <a:ea typeface="Roboto Condensed Light"/>
              </a:rPr>
              <a:t> Кому может быть полезен проект?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490" y="-2973"/>
            <a:ext cx="9165490" cy="7624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 bwMode="auto">
          <a:xfrm>
            <a:off x="2030533" y="198737"/>
            <a:ext cx="3930806" cy="3590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00"/>
              </a:lnSpc>
              <a:defRPr/>
            </a:pP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  <a:ea typeface="Roboto"/>
              </a:rPr>
              <a:t>Описание проблематики</a:t>
            </a: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62475"/>
            <a:ext cx="91440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 bwMode="auto">
          <a:xfrm>
            <a:off x="589491" y="3219822"/>
            <a:ext cx="4031939" cy="82073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600"/>
              </a:lnSpc>
              <a:buBlip>
                <a:blip r:embed="rId2"/>
              </a:buBlip>
              <a:defRPr/>
            </a:pPr>
            <a: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 Condensed Light"/>
                <a:ea typeface="Roboto Condensed Light"/>
              </a:rPr>
              <a:t> Какие есть аналоги предложенного проекта?</a:t>
            </a:r>
          </a:p>
          <a:p>
            <a:pPr>
              <a:lnSpc>
                <a:spcPts val="1600"/>
              </a:lnSpc>
              <a:buBlip>
                <a:blip r:embed="rId2"/>
              </a:buBlip>
              <a:defRPr/>
            </a:pPr>
            <a: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 Condensed Light"/>
                <a:ea typeface="Roboto Condensed Light"/>
              </a:rPr>
              <a:t> В чем отличие вашего проекта от существующих аналогов? </a:t>
            </a:r>
          </a:p>
          <a:p>
            <a:pPr>
              <a:lnSpc>
                <a:spcPts val="1600"/>
              </a:lnSpc>
              <a:defRPr/>
            </a:pPr>
            <a:endParaRPr lang="ru-RU" sz="1200" b="1" dirty="0">
              <a:solidFill>
                <a:schemeClr val="tx1">
                  <a:lumMod val="85000"/>
                  <a:lumOff val="15000"/>
                </a:schemeClr>
              </a:solidFill>
              <a:latin typeface="Roboto Condensed Light"/>
              <a:ea typeface="Roboto Condensed Light"/>
            </a:endParaRPr>
          </a:p>
        </p:txBody>
      </p:sp>
      <p:sp>
        <p:nvSpPr>
          <p:cNvPr id="11" name="TextBox 10"/>
          <p:cNvSpPr txBox="1"/>
          <p:nvPr/>
        </p:nvSpPr>
        <p:spPr bwMode="auto">
          <a:xfrm>
            <a:off x="650451" y="1196094"/>
            <a:ext cx="3802995" cy="115416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00"/>
              </a:lnSpc>
              <a:defRPr/>
            </a:pPr>
            <a:r>
              <a:rPr lang="ru-RU" sz="1600" dirty="0">
                <a:latin typeface="Roboto"/>
                <a:ea typeface="Roboto"/>
              </a:rPr>
              <a:t>Презентация объекта с учетом актуальности, востребованности, существования аналогов.</a:t>
            </a:r>
          </a:p>
          <a:p>
            <a:pPr>
              <a:lnSpc>
                <a:spcPts val="1800"/>
              </a:lnSpc>
              <a:defRPr/>
            </a:pPr>
            <a:r>
              <a:rPr lang="ru-RU" sz="1600" dirty="0">
                <a:latin typeface="Roboto"/>
                <a:ea typeface="Roboto"/>
              </a:rPr>
              <a:t>Характеристика уникальности проектной идеи.</a:t>
            </a:r>
          </a:p>
        </p:txBody>
      </p:sp>
      <p:sp>
        <p:nvSpPr>
          <p:cNvPr id="13" name="TextBox 12"/>
          <p:cNvSpPr txBox="1"/>
          <p:nvPr/>
        </p:nvSpPr>
        <p:spPr bwMode="auto">
          <a:xfrm>
            <a:off x="624988" y="2600350"/>
            <a:ext cx="4248472" cy="2308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00"/>
              </a:lnSpc>
              <a:defRPr/>
            </a:pPr>
            <a:r>
              <a:rPr lang="ru-RU" sz="1600">
                <a:latin typeface="Roboto Light"/>
                <a:ea typeface="Roboto Light"/>
              </a:rPr>
              <a:t>Попробуйте кратко ответить на вопросы: </a:t>
            </a: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588982" y="2427734"/>
            <a:ext cx="4032449" cy="576064"/>
          </a:xfrm>
          <a:prstGeom prst="rect">
            <a:avLst/>
          </a:prstGeom>
          <a:noFill/>
          <a:ln w="3175">
            <a:solidFill>
              <a:srgbClr val="DF57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19" name="Группа 18"/>
          <p:cNvGrpSpPr/>
          <p:nvPr/>
        </p:nvGrpSpPr>
        <p:grpSpPr bwMode="auto">
          <a:xfrm>
            <a:off x="5176992" y="1038387"/>
            <a:ext cx="3384376" cy="3384376"/>
            <a:chOff x="5220072" y="987574"/>
            <a:chExt cx="3384376" cy="3384376"/>
          </a:xfrm>
        </p:grpSpPr>
        <p:sp>
          <p:nvSpPr>
            <p:cNvPr id="20" name="Прямоугольник 19"/>
            <p:cNvSpPr/>
            <p:nvPr/>
          </p:nvSpPr>
          <p:spPr bwMode="auto">
            <a:xfrm>
              <a:off x="5220072" y="987574"/>
              <a:ext cx="3384376" cy="33843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>
                <a:defRPr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>
                <a:defRPr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>
                <a:defRPr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>
                <a:defRPr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>
                <a:defRPr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>
                <a:defRPr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>
                <a:defRPr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>
                <a:defRPr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>
                <a:defRPr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ru-RU"/>
            </a:p>
          </p:txBody>
        </p:sp>
        <p:grpSp>
          <p:nvGrpSpPr>
            <p:cNvPr id="21" name="Группа 20"/>
            <p:cNvGrpSpPr/>
            <p:nvPr/>
          </p:nvGrpSpPr>
          <p:grpSpPr bwMode="auto">
            <a:xfrm>
              <a:off x="5292080" y="1131590"/>
              <a:ext cx="3168351" cy="3168351"/>
              <a:chOff x="5292080" y="1131590"/>
              <a:chExt cx="3168351" cy="3168351"/>
            </a:xfrm>
          </p:grpSpPr>
          <p:grpSp>
            <p:nvGrpSpPr>
              <p:cNvPr id="22" name="Группа 21"/>
              <p:cNvGrpSpPr/>
              <p:nvPr/>
            </p:nvGrpSpPr>
            <p:grpSpPr bwMode="auto">
              <a:xfrm>
                <a:off x="5364088" y="1131590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26" name="Прямая соединительная линия 25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Прямая соединительная линия 26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3" name="Группа 22"/>
              <p:cNvGrpSpPr/>
              <p:nvPr/>
            </p:nvGrpSpPr>
            <p:grpSpPr bwMode="auto">
              <a:xfrm rot="5400000">
                <a:off x="5328084" y="1095586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24" name="Прямая соединительная линия 23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Прямая соединительная линия 24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28" name="TextBox 27"/>
          <p:cNvSpPr txBox="1"/>
          <p:nvPr/>
        </p:nvSpPr>
        <p:spPr bwMode="auto">
          <a:xfrm>
            <a:off x="5292080" y="2499743"/>
            <a:ext cx="3240360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800"/>
              </a:lnSpc>
              <a:defRPr/>
            </a:pPr>
            <a:r>
              <a:rPr lang="ru-RU" sz="1400"/>
              <a:t>Место для фото </a:t>
            </a:r>
            <a:endParaRPr/>
          </a:p>
          <a:p>
            <a:pPr algn="ctr">
              <a:lnSpc>
                <a:spcPts val="1800"/>
              </a:lnSpc>
              <a:defRPr/>
            </a:pPr>
            <a:r>
              <a:rPr lang="ru-RU" sz="1400"/>
              <a:t>или иллюстрации</a:t>
            </a:r>
            <a:endParaRPr lang="ru-RU" sz="1400">
              <a:latin typeface="Roboto Light"/>
              <a:ea typeface="Roboto Light"/>
            </a:endParaRPr>
          </a:p>
        </p:txBody>
      </p:sp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490" y="-2973"/>
            <a:ext cx="9165490" cy="7624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TextBox 32"/>
          <p:cNvSpPr txBox="1"/>
          <p:nvPr/>
        </p:nvSpPr>
        <p:spPr bwMode="auto">
          <a:xfrm>
            <a:off x="2030533" y="198737"/>
            <a:ext cx="3930806" cy="3590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00"/>
              </a:lnSpc>
              <a:defRPr/>
            </a:pPr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  <a:ea typeface="Roboto"/>
              </a:rPr>
              <a:t>Предлагаемые решения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  <a:ea typeface="Roboto"/>
            </a:endParaRPr>
          </a:p>
        </p:txBody>
      </p:sp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62475"/>
            <a:ext cx="91440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 bwMode="auto">
          <a:xfrm>
            <a:off x="539552" y="3351064"/>
            <a:ext cx="3744416" cy="53860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  <a:buBlip>
                <a:blip r:embed="rId2"/>
              </a:buBlip>
              <a:defRPr/>
            </a:pPr>
            <a:r>
              <a:rPr lang="ru-RU" sz="1200" b="1">
                <a:solidFill>
                  <a:schemeClr val="tx1">
                    <a:lumMod val="85000"/>
                    <a:lumOff val="15000"/>
                  </a:schemeClr>
                </a:solidFill>
                <a:latin typeface="Roboto Condensed Light"/>
                <a:ea typeface="Roboto Condensed Light"/>
              </a:rPr>
              <a:t> Как достичь намеченных целей?</a:t>
            </a:r>
          </a:p>
          <a:p>
            <a:pPr>
              <a:lnSpc>
                <a:spcPts val="1400"/>
              </a:lnSpc>
              <a:buBlip>
                <a:blip r:embed="rId2"/>
              </a:buBlip>
              <a:defRPr/>
            </a:pPr>
            <a:r>
              <a:rPr lang="ru-RU" sz="1200" b="1">
                <a:solidFill>
                  <a:schemeClr val="tx1">
                    <a:lumMod val="85000"/>
                    <a:lumOff val="15000"/>
                  </a:schemeClr>
                </a:solidFill>
                <a:latin typeface="Roboto Condensed Light"/>
                <a:ea typeface="Roboto Condensed Light"/>
              </a:rPr>
              <a:t> Какие методы, технологии, или инструменты применяются при реализации?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539552" y="1347614"/>
            <a:ext cx="3672408" cy="9233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00"/>
              </a:lnSpc>
              <a:defRPr/>
            </a:pPr>
            <a:r>
              <a:rPr lang="ru-RU" sz="1600" dirty="0">
                <a:latin typeface="Roboto"/>
                <a:ea typeface="Roboto"/>
              </a:rPr>
              <a:t>Описание подходов или </a:t>
            </a:r>
            <a:endParaRPr dirty="0"/>
          </a:p>
          <a:p>
            <a:pPr>
              <a:lnSpc>
                <a:spcPts val="1800"/>
              </a:lnSpc>
              <a:defRPr/>
            </a:pPr>
            <a:r>
              <a:rPr lang="ru-RU" sz="1600" dirty="0">
                <a:latin typeface="Roboto"/>
                <a:ea typeface="Roboto"/>
              </a:rPr>
              <a:t>технологии, с помощью </a:t>
            </a:r>
            <a:endParaRPr dirty="0"/>
          </a:p>
          <a:p>
            <a:pPr>
              <a:lnSpc>
                <a:spcPts val="1800"/>
              </a:lnSpc>
              <a:defRPr/>
            </a:pPr>
            <a:r>
              <a:rPr lang="ru-RU" sz="1600" dirty="0">
                <a:latin typeface="Roboto"/>
                <a:ea typeface="Roboto"/>
              </a:rPr>
              <a:t>которых задуманный проект может быть реализован (1-3 слайда) </a:t>
            </a:r>
          </a:p>
        </p:txBody>
      </p:sp>
      <p:sp>
        <p:nvSpPr>
          <p:cNvPr id="13" name="TextBox 12"/>
          <p:cNvSpPr txBox="1"/>
          <p:nvPr/>
        </p:nvSpPr>
        <p:spPr bwMode="auto">
          <a:xfrm>
            <a:off x="755576" y="2643758"/>
            <a:ext cx="4248472" cy="2308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00"/>
              </a:lnSpc>
              <a:defRPr/>
            </a:pPr>
            <a:r>
              <a:rPr lang="ru-RU" sz="1600">
                <a:latin typeface="Roboto Light"/>
                <a:ea typeface="Roboto Light"/>
              </a:rPr>
              <a:t>Попробуйте кратко ответить на вопрос: </a:t>
            </a: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539552" y="2499742"/>
            <a:ext cx="4176464" cy="576064"/>
          </a:xfrm>
          <a:prstGeom prst="rect">
            <a:avLst/>
          </a:prstGeom>
          <a:noFill/>
          <a:ln w="31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28" name="Группа 27"/>
          <p:cNvGrpSpPr/>
          <p:nvPr/>
        </p:nvGrpSpPr>
        <p:grpSpPr bwMode="auto">
          <a:xfrm>
            <a:off x="5220072" y="987574"/>
            <a:ext cx="3384376" cy="3384376"/>
            <a:chOff x="5220072" y="987574"/>
            <a:chExt cx="3384376" cy="3384376"/>
          </a:xfrm>
        </p:grpSpPr>
        <p:sp>
          <p:nvSpPr>
            <p:cNvPr id="12" name="Прямоугольник 11"/>
            <p:cNvSpPr/>
            <p:nvPr/>
          </p:nvSpPr>
          <p:spPr bwMode="auto">
            <a:xfrm>
              <a:off x="5220072" y="987574"/>
              <a:ext cx="3384376" cy="33843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grpSp>
          <p:nvGrpSpPr>
            <p:cNvPr id="27" name="Группа 26"/>
            <p:cNvGrpSpPr/>
            <p:nvPr/>
          </p:nvGrpSpPr>
          <p:grpSpPr bwMode="auto">
            <a:xfrm>
              <a:off x="5292080" y="1131590"/>
              <a:ext cx="3168351" cy="3168351"/>
              <a:chOff x="5292080" y="1131590"/>
              <a:chExt cx="3168351" cy="3168351"/>
            </a:xfrm>
          </p:grpSpPr>
          <p:grpSp>
            <p:nvGrpSpPr>
              <p:cNvPr id="23" name="Группа 22"/>
              <p:cNvGrpSpPr/>
              <p:nvPr/>
            </p:nvGrpSpPr>
            <p:grpSpPr bwMode="auto">
              <a:xfrm>
                <a:off x="5364088" y="1131590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21" name="Прямая соединительная линия 20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Прямая соединительная линия 21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" name="Группа 23"/>
              <p:cNvGrpSpPr/>
              <p:nvPr/>
            </p:nvGrpSpPr>
            <p:grpSpPr bwMode="auto">
              <a:xfrm rot="5400000">
                <a:off x="5328084" y="1095586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25" name="Прямая соединительная линия 24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Прямая соединительная линия 25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19" name="TextBox 18"/>
          <p:cNvSpPr txBox="1"/>
          <p:nvPr/>
        </p:nvSpPr>
        <p:spPr bwMode="auto">
          <a:xfrm>
            <a:off x="5292080" y="2499743"/>
            <a:ext cx="3240360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800"/>
              </a:lnSpc>
              <a:defRPr/>
            </a:pPr>
            <a:r>
              <a:rPr lang="ru-RU" sz="1400"/>
              <a:t>Место для фото </a:t>
            </a:r>
            <a:endParaRPr/>
          </a:p>
          <a:p>
            <a:pPr algn="ctr">
              <a:lnSpc>
                <a:spcPts val="1800"/>
              </a:lnSpc>
              <a:defRPr/>
            </a:pPr>
            <a:r>
              <a:rPr lang="ru-RU" sz="1400"/>
              <a:t>или иллюстрации</a:t>
            </a:r>
            <a:endParaRPr lang="ru-RU" sz="1400">
              <a:latin typeface="Roboto Light"/>
              <a:ea typeface="Roboto Light"/>
            </a:endParaRPr>
          </a:p>
        </p:txBody>
      </p:sp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490" y="-2973"/>
            <a:ext cx="9165490" cy="7624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TextBox 32"/>
          <p:cNvSpPr txBox="1"/>
          <p:nvPr/>
        </p:nvSpPr>
        <p:spPr bwMode="auto">
          <a:xfrm>
            <a:off x="2030533" y="198737"/>
            <a:ext cx="3930806" cy="3590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00"/>
              </a:lnSpc>
              <a:defRPr/>
            </a:pPr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  <a:ea typeface="Roboto"/>
              </a:rPr>
              <a:t>Подходы и технологии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  <a:ea typeface="Roboto"/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62475"/>
            <a:ext cx="91440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 bwMode="auto">
          <a:xfrm>
            <a:off x="2599069" y="1131590"/>
            <a:ext cx="3672408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00"/>
              </a:lnSpc>
              <a:defRPr/>
            </a:pPr>
            <a:r>
              <a:rPr lang="ru-RU" sz="1600">
                <a:latin typeface="Roboto"/>
                <a:ea typeface="Roboto"/>
              </a:rPr>
              <a:t>Описание плана работы над проектом </a:t>
            </a:r>
            <a:endParaRPr/>
          </a:p>
          <a:p>
            <a:pPr>
              <a:lnSpc>
                <a:spcPts val="1800"/>
              </a:lnSpc>
              <a:defRPr/>
            </a:pPr>
            <a:r>
              <a:rPr lang="ru-RU" sz="1600">
                <a:latin typeface="Roboto"/>
                <a:ea typeface="Roboto"/>
              </a:rPr>
              <a:t>(1 слайд) </a:t>
            </a:r>
            <a:endParaRPr/>
          </a:p>
        </p:txBody>
      </p:sp>
      <p:grpSp>
        <p:nvGrpSpPr>
          <p:cNvPr id="29" name="Группа 28"/>
          <p:cNvGrpSpPr/>
          <p:nvPr/>
        </p:nvGrpSpPr>
        <p:grpSpPr bwMode="auto">
          <a:xfrm>
            <a:off x="602475" y="1172077"/>
            <a:ext cx="1496227" cy="836127"/>
            <a:chOff x="5220072" y="987575"/>
            <a:chExt cx="3384376" cy="3384375"/>
          </a:xfrm>
        </p:grpSpPr>
        <p:sp>
          <p:nvSpPr>
            <p:cNvPr id="30" name="Прямоугольник 29"/>
            <p:cNvSpPr/>
            <p:nvPr/>
          </p:nvSpPr>
          <p:spPr bwMode="auto">
            <a:xfrm>
              <a:off x="5220072" y="987575"/>
              <a:ext cx="3384376" cy="338437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grpSp>
          <p:nvGrpSpPr>
            <p:cNvPr id="31" name="Группа 26"/>
            <p:cNvGrpSpPr/>
            <p:nvPr/>
          </p:nvGrpSpPr>
          <p:grpSpPr bwMode="auto">
            <a:xfrm>
              <a:off x="5292080" y="1131590"/>
              <a:ext cx="3168351" cy="3168351"/>
              <a:chOff x="5292080" y="1131590"/>
              <a:chExt cx="3168351" cy="3168351"/>
            </a:xfrm>
          </p:grpSpPr>
          <p:grpSp>
            <p:nvGrpSpPr>
              <p:cNvPr id="32" name="Группа 22"/>
              <p:cNvGrpSpPr/>
              <p:nvPr/>
            </p:nvGrpSpPr>
            <p:grpSpPr bwMode="auto">
              <a:xfrm>
                <a:off x="5364088" y="1131590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36" name="Прямая соединительная линия 35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Прямая соединительная линия 36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3" name="Группа 23"/>
              <p:cNvGrpSpPr/>
              <p:nvPr/>
            </p:nvGrpSpPr>
            <p:grpSpPr bwMode="auto">
              <a:xfrm rot="5400000">
                <a:off x="5328084" y="1095586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34" name="Прямая соединительная линия 33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Прямая соединительная линия 34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38" name="Группа 37"/>
          <p:cNvGrpSpPr/>
          <p:nvPr/>
        </p:nvGrpSpPr>
        <p:grpSpPr bwMode="auto">
          <a:xfrm>
            <a:off x="618035" y="2332033"/>
            <a:ext cx="1496227" cy="836127"/>
            <a:chOff x="5220072" y="987575"/>
            <a:chExt cx="3384376" cy="3384375"/>
          </a:xfrm>
        </p:grpSpPr>
        <p:sp>
          <p:nvSpPr>
            <p:cNvPr id="39" name="Прямоугольник 38"/>
            <p:cNvSpPr/>
            <p:nvPr/>
          </p:nvSpPr>
          <p:spPr bwMode="auto">
            <a:xfrm>
              <a:off x="5220072" y="987575"/>
              <a:ext cx="3384376" cy="338437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grpSp>
          <p:nvGrpSpPr>
            <p:cNvPr id="40" name="Группа 26"/>
            <p:cNvGrpSpPr/>
            <p:nvPr/>
          </p:nvGrpSpPr>
          <p:grpSpPr bwMode="auto">
            <a:xfrm>
              <a:off x="5292080" y="1131590"/>
              <a:ext cx="3168351" cy="3168351"/>
              <a:chOff x="5292080" y="1131590"/>
              <a:chExt cx="3168351" cy="3168351"/>
            </a:xfrm>
          </p:grpSpPr>
          <p:grpSp>
            <p:nvGrpSpPr>
              <p:cNvPr id="41" name="Группа 22"/>
              <p:cNvGrpSpPr/>
              <p:nvPr/>
            </p:nvGrpSpPr>
            <p:grpSpPr bwMode="auto">
              <a:xfrm>
                <a:off x="5364088" y="1131590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45" name="Прямая соединительная линия 44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Прямая соединительная линия 45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2" name="Группа 23"/>
              <p:cNvGrpSpPr/>
              <p:nvPr/>
            </p:nvGrpSpPr>
            <p:grpSpPr bwMode="auto">
              <a:xfrm rot="5400000">
                <a:off x="5328084" y="1095586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43" name="Прямая соединительная линия 42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Прямая соединительная линия 43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47" name="Группа 46"/>
          <p:cNvGrpSpPr/>
          <p:nvPr/>
        </p:nvGrpSpPr>
        <p:grpSpPr bwMode="auto">
          <a:xfrm>
            <a:off x="602474" y="3462192"/>
            <a:ext cx="1496227" cy="836127"/>
            <a:chOff x="5220072" y="987575"/>
            <a:chExt cx="3384376" cy="3384375"/>
          </a:xfrm>
        </p:grpSpPr>
        <p:sp>
          <p:nvSpPr>
            <p:cNvPr id="48" name="Прямоугольник 47"/>
            <p:cNvSpPr/>
            <p:nvPr/>
          </p:nvSpPr>
          <p:spPr bwMode="auto">
            <a:xfrm>
              <a:off x="5220072" y="987575"/>
              <a:ext cx="3384376" cy="338437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grpSp>
          <p:nvGrpSpPr>
            <p:cNvPr id="49" name="Группа 26"/>
            <p:cNvGrpSpPr/>
            <p:nvPr/>
          </p:nvGrpSpPr>
          <p:grpSpPr bwMode="auto">
            <a:xfrm>
              <a:off x="5292080" y="1131590"/>
              <a:ext cx="3168351" cy="3168351"/>
              <a:chOff x="5292080" y="1131590"/>
              <a:chExt cx="3168351" cy="3168351"/>
            </a:xfrm>
          </p:grpSpPr>
          <p:grpSp>
            <p:nvGrpSpPr>
              <p:cNvPr id="50" name="Группа 22"/>
              <p:cNvGrpSpPr/>
              <p:nvPr/>
            </p:nvGrpSpPr>
            <p:grpSpPr bwMode="auto">
              <a:xfrm>
                <a:off x="5364088" y="1131590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54" name="Прямая соединительная линия 53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Прямая соединительная линия 54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1" name="Группа 23"/>
              <p:cNvGrpSpPr/>
              <p:nvPr/>
            </p:nvGrpSpPr>
            <p:grpSpPr bwMode="auto">
              <a:xfrm rot="5400000">
                <a:off x="5328084" y="1095586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52" name="Прямая соединительная линия 51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Прямая соединительная линия 52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pic>
        <p:nvPicPr>
          <p:cNvPr id="6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490" y="-2973"/>
            <a:ext cx="9165490" cy="7624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" name="TextBox 60"/>
          <p:cNvSpPr txBox="1"/>
          <p:nvPr/>
        </p:nvSpPr>
        <p:spPr bwMode="auto">
          <a:xfrm>
            <a:off x="2030532" y="198737"/>
            <a:ext cx="5133755" cy="3590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00"/>
              </a:lnSpc>
              <a:defRPr/>
            </a:pPr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  <a:ea typeface="Roboto"/>
              </a:rPr>
              <a:t>План работы над проектом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  <a:ea typeface="Roboto"/>
            </a:endParaRPr>
          </a:p>
        </p:txBody>
      </p:sp>
      <p:pic>
        <p:nvPicPr>
          <p:cNvPr id="5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62475"/>
            <a:ext cx="91440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 bwMode="auto">
          <a:xfrm>
            <a:off x="4589344" y="3181877"/>
            <a:ext cx="4248472" cy="2308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00"/>
              </a:lnSpc>
              <a:defRPr/>
            </a:pPr>
            <a:r>
              <a:rPr lang="ru-RU" sz="1600">
                <a:latin typeface="Roboto Light"/>
                <a:ea typeface="Roboto Light"/>
              </a:rPr>
              <a:t>Попробуйте кратко ответить на вопросы: </a:t>
            </a: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4391980" y="2991107"/>
            <a:ext cx="4176464" cy="576064"/>
          </a:xfrm>
          <a:prstGeom prst="rect">
            <a:avLst/>
          </a:prstGeom>
          <a:noFill/>
          <a:ln w="3175">
            <a:solidFill>
              <a:srgbClr val="DF57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30" name="Группа 29"/>
          <p:cNvGrpSpPr/>
          <p:nvPr/>
        </p:nvGrpSpPr>
        <p:grpSpPr bwMode="auto">
          <a:xfrm>
            <a:off x="611560" y="1491630"/>
            <a:ext cx="2448272" cy="1368152"/>
            <a:chOff x="5220072" y="987574"/>
            <a:chExt cx="3384376" cy="3384376"/>
          </a:xfrm>
        </p:grpSpPr>
        <p:sp>
          <p:nvSpPr>
            <p:cNvPr id="31" name="Прямоугольник 30"/>
            <p:cNvSpPr/>
            <p:nvPr/>
          </p:nvSpPr>
          <p:spPr bwMode="auto">
            <a:xfrm>
              <a:off x="5220072" y="987574"/>
              <a:ext cx="3384376" cy="33843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grpSp>
          <p:nvGrpSpPr>
            <p:cNvPr id="32" name="Группа 26"/>
            <p:cNvGrpSpPr/>
            <p:nvPr/>
          </p:nvGrpSpPr>
          <p:grpSpPr bwMode="auto">
            <a:xfrm>
              <a:off x="5292080" y="1131590"/>
              <a:ext cx="3168351" cy="3168351"/>
              <a:chOff x="5292080" y="1131590"/>
              <a:chExt cx="3168351" cy="3168351"/>
            </a:xfrm>
          </p:grpSpPr>
          <p:grpSp>
            <p:nvGrpSpPr>
              <p:cNvPr id="33" name="Группа 22"/>
              <p:cNvGrpSpPr/>
              <p:nvPr/>
            </p:nvGrpSpPr>
            <p:grpSpPr bwMode="auto">
              <a:xfrm>
                <a:off x="5364088" y="1131590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37" name="Прямая соединительная линия 36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Прямая соединительная линия 37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4" name="Группа 23"/>
              <p:cNvGrpSpPr/>
              <p:nvPr/>
            </p:nvGrpSpPr>
            <p:grpSpPr bwMode="auto">
              <a:xfrm rot="5400000">
                <a:off x="5328084" y="1095586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35" name="Прямая соединительная линия 34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Прямая соединительная линия 35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39" name="TextBox 38"/>
          <p:cNvSpPr txBox="1"/>
          <p:nvPr/>
        </p:nvSpPr>
        <p:spPr bwMode="auto">
          <a:xfrm>
            <a:off x="611560" y="1995686"/>
            <a:ext cx="2448272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800"/>
              </a:lnSpc>
              <a:defRPr/>
            </a:pPr>
            <a:r>
              <a:rPr lang="ru-RU" sz="1400"/>
              <a:t>Место для фото </a:t>
            </a:r>
            <a:endParaRPr/>
          </a:p>
          <a:p>
            <a:pPr algn="ctr">
              <a:lnSpc>
                <a:spcPts val="1800"/>
              </a:lnSpc>
              <a:defRPr/>
            </a:pPr>
            <a:r>
              <a:rPr lang="ru-RU" sz="1400"/>
              <a:t>или иллюстрации</a:t>
            </a:r>
            <a:endParaRPr lang="ru-RU" sz="1400">
              <a:latin typeface="Roboto Light"/>
              <a:ea typeface="Roboto Light"/>
            </a:endParaRPr>
          </a:p>
        </p:txBody>
      </p:sp>
      <p:grpSp>
        <p:nvGrpSpPr>
          <p:cNvPr id="40" name="Группа 39"/>
          <p:cNvGrpSpPr/>
          <p:nvPr/>
        </p:nvGrpSpPr>
        <p:grpSpPr bwMode="auto">
          <a:xfrm>
            <a:off x="3347863" y="1491630"/>
            <a:ext cx="2448272" cy="1368152"/>
            <a:chOff x="5220072" y="987574"/>
            <a:chExt cx="3384376" cy="3384376"/>
          </a:xfrm>
        </p:grpSpPr>
        <p:sp>
          <p:nvSpPr>
            <p:cNvPr id="41" name="Прямоугольник 40"/>
            <p:cNvSpPr/>
            <p:nvPr/>
          </p:nvSpPr>
          <p:spPr bwMode="auto">
            <a:xfrm>
              <a:off x="5220072" y="987574"/>
              <a:ext cx="3384376" cy="33843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grpSp>
          <p:nvGrpSpPr>
            <p:cNvPr id="42" name="Группа 26"/>
            <p:cNvGrpSpPr/>
            <p:nvPr/>
          </p:nvGrpSpPr>
          <p:grpSpPr bwMode="auto">
            <a:xfrm>
              <a:off x="5292080" y="1131590"/>
              <a:ext cx="3168351" cy="3168351"/>
              <a:chOff x="5292080" y="1131590"/>
              <a:chExt cx="3168351" cy="3168351"/>
            </a:xfrm>
          </p:grpSpPr>
          <p:grpSp>
            <p:nvGrpSpPr>
              <p:cNvPr id="43" name="Группа 22"/>
              <p:cNvGrpSpPr/>
              <p:nvPr/>
            </p:nvGrpSpPr>
            <p:grpSpPr bwMode="auto">
              <a:xfrm>
                <a:off x="5364088" y="1131590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47" name="Прямая соединительная линия 46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Прямая соединительная линия 47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4" name="Группа 23"/>
              <p:cNvGrpSpPr/>
              <p:nvPr/>
            </p:nvGrpSpPr>
            <p:grpSpPr bwMode="auto">
              <a:xfrm rot="5400000">
                <a:off x="5328084" y="1095586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45" name="Прямая соединительная линия 44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Прямая соединительная линия 45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49" name="TextBox 48"/>
          <p:cNvSpPr txBox="1"/>
          <p:nvPr/>
        </p:nvSpPr>
        <p:spPr bwMode="auto">
          <a:xfrm>
            <a:off x="3347863" y="1995686"/>
            <a:ext cx="2448272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800"/>
              </a:lnSpc>
              <a:defRPr/>
            </a:pPr>
            <a:r>
              <a:rPr lang="ru-RU" sz="1400"/>
              <a:t>Место для фото </a:t>
            </a:r>
            <a:endParaRPr/>
          </a:p>
          <a:p>
            <a:pPr algn="ctr">
              <a:lnSpc>
                <a:spcPts val="1800"/>
              </a:lnSpc>
              <a:defRPr/>
            </a:pPr>
            <a:r>
              <a:rPr lang="ru-RU" sz="1400"/>
              <a:t>или иллюстрации</a:t>
            </a:r>
            <a:endParaRPr lang="ru-RU" sz="1400">
              <a:latin typeface="Roboto Light"/>
              <a:ea typeface="Roboto Light"/>
            </a:endParaRPr>
          </a:p>
        </p:txBody>
      </p:sp>
      <p:grpSp>
        <p:nvGrpSpPr>
          <p:cNvPr id="50" name="Группа 49"/>
          <p:cNvGrpSpPr/>
          <p:nvPr/>
        </p:nvGrpSpPr>
        <p:grpSpPr bwMode="auto">
          <a:xfrm>
            <a:off x="6156176" y="1491630"/>
            <a:ext cx="2448272" cy="1368152"/>
            <a:chOff x="5220072" y="987574"/>
            <a:chExt cx="3384376" cy="3384376"/>
          </a:xfrm>
        </p:grpSpPr>
        <p:sp>
          <p:nvSpPr>
            <p:cNvPr id="51" name="Прямоугольник 50"/>
            <p:cNvSpPr/>
            <p:nvPr/>
          </p:nvSpPr>
          <p:spPr bwMode="auto">
            <a:xfrm>
              <a:off x="5220072" y="987574"/>
              <a:ext cx="3384376" cy="33843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grpSp>
          <p:nvGrpSpPr>
            <p:cNvPr id="52" name="Группа 26"/>
            <p:cNvGrpSpPr/>
            <p:nvPr/>
          </p:nvGrpSpPr>
          <p:grpSpPr bwMode="auto">
            <a:xfrm>
              <a:off x="5292080" y="1131590"/>
              <a:ext cx="3168351" cy="3168351"/>
              <a:chOff x="5292080" y="1131590"/>
              <a:chExt cx="3168351" cy="3168351"/>
            </a:xfrm>
          </p:grpSpPr>
          <p:grpSp>
            <p:nvGrpSpPr>
              <p:cNvPr id="53" name="Группа 22"/>
              <p:cNvGrpSpPr/>
              <p:nvPr/>
            </p:nvGrpSpPr>
            <p:grpSpPr bwMode="auto">
              <a:xfrm>
                <a:off x="5364088" y="1131590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57" name="Прямая соединительная линия 56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Прямая соединительная линия 57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4" name="Группа 23"/>
              <p:cNvGrpSpPr/>
              <p:nvPr/>
            </p:nvGrpSpPr>
            <p:grpSpPr bwMode="auto">
              <a:xfrm rot="5400000">
                <a:off x="5328084" y="1095586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55" name="Прямая соединительная линия 54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Прямая соединительная линия 55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59" name="TextBox 58"/>
          <p:cNvSpPr txBox="1"/>
          <p:nvPr/>
        </p:nvSpPr>
        <p:spPr bwMode="auto">
          <a:xfrm>
            <a:off x="6156176" y="1995686"/>
            <a:ext cx="2448272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800"/>
              </a:lnSpc>
              <a:defRPr/>
            </a:pPr>
            <a:r>
              <a:rPr lang="ru-RU" sz="1400"/>
              <a:t>Место для фото </a:t>
            </a:r>
            <a:endParaRPr/>
          </a:p>
          <a:p>
            <a:pPr algn="ctr">
              <a:lnSpc>
                <a:spcPts val="1800"/>
              </a:lnSpc>
              <a:defRPr/>
            </a:pPr>
            <a:r>
              <a:rPr lang="ru-RU" sz="1400"/>
              <a:t>или иллюстрации</a:t>
            </a:r>
            <a:endParaRPr lang="ru-RU" sz="1400">
              <a:latin typeface="Roboto Light"/>
              <a:ea typeface="Roboto Light"/>
            </a:endParaRPr>
          </a:p>
        </p:txBody>
      </p:sp>
      <p:sp>
        <p:nvSpPr>
          <p:cNvPr id="60" name="TextBox 59"/>
          <p:cNvSpPr txBox="1"/>
          <p:nvPr/>
        </p:nvSpPr>
        <p:spPr bwMode="auto">
          <a:xfrm>
            <a:off x="594696" y="3121761"/>
            <a:ext cx="3672408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00"/>
              </a:lnSpc>
              <a:defRPr/>
            </a:pPr>
            <a:r>
              <a:rPr lang="ru-RU" sz="1600" dirty="0">
                <a:latin typeface="Roboto"/>
                <a:ea typeface="Roboto"/>
              </a:rPr>
              <a:t>Отражение основных этапов реализации </a:t>
            </a:r>
            <a:r>
              <a:rPr lang="ru-RU" sz="1600" dirty="0" smtClean="0">
                <a:latin typeface="Roboto"/>
                <a:ea typeface="Roboto"/>
              </a:rPr>
              <a:t>проекта (1-3 слайда)</a:t>
            </a:r>
            <a:endParaRPr dirty="0"/>
          </a:p>
        </p:txBody>
      </p:sp>
      <p:sp>
        <p:nvSpPr>
          <p:cNvPr id="64" name="TextBox 63"/>
          <p:cNvSpPr txBox="1"/>
          <p:nvPr/>
        </p:nvSpPr>
        <p:spPr bwMode="auto">
          <a:xfrm>
            <a:off x="4391980" y="3734806"/>
            <a:ext cx="4292123" cy="51296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000"/>
              </a:lnSpc>
              <a:buBlip>
                <a:blip r:embed="rId2"/>
              </a:buBlip>
              <a:defRPr/>
            </a:pPr>
            <a: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 Condensed Light"/>
                <a:ea typeface="Roboto Condensed Light"/>
              </a:rPr>
              <a:t>  Какие шаги были предприняты для осуществления </a:t>
            </a:r>
            <a:r>
              <a:rPr lang="ru-RU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Roboto Condensed Light"/>
                <a:ea typeface="Roboto Condensed Light"/>
              </a:rPr>
              <a:t>вашего проекта?</a:t>
            </a:r>
            <a:endParaRPr lang="ru-RU" sz="1200" b="1" dirty="0">
              <a:solidFill>
                <a:schemeClr val="tx1">
                  <a:lumMod val="85000"/>
                  <a:lumOff val="15000"/>
                </a:schemeClr>
              </a:solidFill>
              <a:latin typeface="Roboto Condensed Light"/>
              <a:ea typeface="Roboto Condensed Light"/>
            </a:endParaRPr>
          </a:p>
        </p:txBody>
      </p:sp>
      <p:pic>
        <p:nvPicPr>
          <p:cNvPr id="6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490" y="-2973"/>
            <a:ext cx="9165490" cy="7624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" name="TextBox 65"/>
          <p:cNvSpPr txBox="1"/>
          <p:nvPr/>
        </p:nvSpPr>
        <p:spPr bwMode="auto">
          <a:xfrm>
            <a:off x="2030533" y="198737"/>
            <a:ext cx="3930806" cy="3590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00"/>
              </a:lnSpc>
              <a:defRPr/>
            </a:pPr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  <a:ea typeface="Roboto"/>
              </a:rPr>
              <a:t>Этапы работы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  <a:ea typeface="Roboto"/>
            </a:endParaRPr>
          </a:p>
        </p:txBody>
      </p:sp>
      <p:pic>
        <p:nvPicPr>
          <p:cNvPr id="6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62475"/>
            <a:ext cx="91440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 bwMode="auto">
          <a:xfrm>
            <a:off x="4589344" y="3181877"/>
            <a:ext cx="4248472" cy="2308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00"/>
              </a:lnSpc>
              <a:defRPr/>
            </a:pPr>
            <a:r>
              <a:rPr lang="ru-RU" sz="1600">
                <a:latin typeface="Roboto Light"/>
                <a:ea typeface="Roboto Light"/>
              </a:rPr>
              <a:t>Попробуйте кратко ответить на вопросы: </a:t>
            </a: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4391980" y="2991107"/>
            <a:ext cx="4176464" cy="576064"/>
          </a:xfrm>
          <a:prstGeom prst="rect">
            <a:avLst/>
          </a:prstGeom>
          <a:noFill/>
          <a:ln w="3175">
            <a:solidFill>
              <a:srgbClr val="DF57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30" name="Группа 29"/>
          <p:cNvGrpSpPr/>
          <p:nvPr/>
        </p:nvGrpSpPr>
        <p:grpSpPr bwMode="auto">
          <a:xfrm>
            <a:off x="611560" y="1491630"/>
            <a:ext cx="2448272" cy="1368152"/>
            <a:chOff x="5220072" y="987574"/>
            <a:chExt cx="3384376" cy="3384376"/>
          </a:xfrm>
        </p:grpSpPr>
        <p:sp>
          <p:nvSpPr>
            <p:cNvPr id="31" name="Прямоугольник 30"/>
            <p:cNvSpPr/>
            <p:nvPr/>
          </p:nvSpPr>
          <p:spPr bwMode="auto">
            <a:xfrm>
              <a:off x="5220072" y="987574"/>
              <a:ext cx="3384376" cy="33843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grpSp>
          <p:nvGrpSpPr>
            <p:cNvPr id="32" name="Группа 26"/>
            <p:cNvGrpSpPr/>
            <p:nvPr/>
          </p:nvGrpSpPr>
          <p:grpSpPr bwMode="auto">
            <a:xfrm>
              <a:off x="5292080" y="1131590"/>
              <a:ext cx="3168351" cy="3168351"/>
              <a:chOff x="5292080" y="1131590"/>
              <a:chExt cx="3168351" cy="3168351"/>
            </a:xfrm>
          </p:grpSpPr>
          <p:grpSp>
            <p:nvGrpSpPr>
              <p:cNvPr id="33" name="Группа 22"/>
              <p:cNvGrpSpPr/>
              <p:nvPr/>
            </p:nvGrpSpPr>
            <p:grpSpPr bwMode="auto">
              <a:xfrm>
                <a:off x="5364088" y="1131590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37" name="Прямая соединительная линия 36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Прямая соединительная линия 37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4" name="Группа 23"/>
              <p:cNvGrpSpPr/>
              <p:nvPr/>
            </p:nvGrpSpPr>
            <p:grpSpPr bwMode="auto">
              <a:xfrm rot="5400000">
                <a:off x="5328084" y="1095586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35" name="Прямая соединительная линия 34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Прямая соединительная линия 35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39" name="TextBox 38"/>
          <p:cNvSpPr txBox="1"/>
          <p:nvPr/>
        </p:nvSpPr>
        <p:spPr bwMode="auto">
          <a:xfrm>
            <a:off x="611560" y="1995686"/>
            <a:ext cx="2448272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800"/>
              </a:lnSpc>
              <a:defRPr/>
            </a:pPr>
            <a:r>
              <a:rPr lang="ru-RU" sz="1400"/>
              <a:t>Место для фото </a:t>
            </a:r>
            <a:endParaRPr/>
          </a:p>
          <a:p>
            <a:pPr algn="ctr">
              <a:lnSpc>
                <a:spcPts val="1800"/>
              </a:lnSpc>
              <a:defRPr/>
            </a:pPr>
            <a:r>
              <a:rPr lang="ru-RU" sz="1400"/>
              <a:t>или иллюстрации</a:t>
            </a:r>
            <a:endParaRPr lang="ru-RU" sz="1400">
              <a:latin typeface="Roboto Light"/>
              <a:ea typeface="Roboto Light"/>
            </a:endParaRPr>
          </a:p>
        </p:txBody>
      </p:sp>
      <p:grpSp>
        <p:nvGrpSpPr>
          <p:cNvPr id="40" name="Группа 39"/>
          <p:cNvGrpSpPr/>
          <p:nvPr/>
        </p:nvGrpSpPr>
        <p:grpSpPr bwMode="auto">
          <a:xfrm>
            <a:off x="3347863" y="1491630"/>
            <a:ext cx="2448272" cy="1368152"/>
            <a:chOff x="5220072" y="987574"/>
            <a:chExt cx="3384376" cy="3384376"/>
          </a:xfrm>
        </p:grpSpPr>
        <p:sp>
          <p:nvSpPr>
            <p:cNvPr id="41" name="Прямоугольник 40"/>
            <p:cNvSpPr/>
            <p:nvPr/>
          </p:nvSpPr>
          <p:spPr bwMode="auto">
            <a:xfrm>
              <a:off x="5220072" y="987574"/>
              <a:ext cx="3384376" cy="33843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grpSp>
          <p:nvGrpSpPr>
            <p:cNvPr id="42" name="Группа 26"/>
            <p:cNvGrpSpPr/>
            <p:nvPr/>
          </p:nvGrpSpPr>
          <p:grpSpPr bwMode="auto">
            <a:xfrm>
              <a:off x="5292080" y="1131590"/>
              <a:ext cx="3168351" cy="3168351"/>
              <a:chOff x="5292080" y="1131590"/>
              <a:chExt cx="3168351" cy="3168351"/>
            </a:xfrm>
          </p:grpSpPr>
          <p:grpSp>
            <p:nvGrpSpPr>
              <p:cNvPr id="43" name="Группа 22"/>
              <p:cNvGrpSpPr/>
              <p:nvPr/>
            </p:nvGrpSpPr>
            <p:grpSpPr bwMode="auto">
              <a:xfrm>
                <a:off x="5364088" y="1131590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47" name="Прямая соединительная линия 46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Прямая соединительная линия 47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4" name="Группа 23"/>
              <p:cNvGrpSpPr/>
              <p:nvPr/>
            </p:nvGrpSpPr>
            <p:grpSpPr bwMode="auto">
              <a:xfrm rot="5400000">
                <a:off x="5328084" y="1095586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45" name="Прямая соединительная линия 44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Прямая соединительная линия 45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49" name="TextBox 48"/>
          <p:cNvSpPr txBox="1"/>
          <p:nvPr/>
        </p:nvSpPr>
        <p:spPr bwMode="auto">
          <a:xfrm>
            <a:off x="3347863" y="1995686"/>
            <a:ext cx="2448272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800"/>
              </a:lnSpc>
              <a:defRPr/>
            </a:pPr>
            <a:r>
              <a:rPr lang="ru-RU" sz="1400"/>
              <a:t>Место для фото </a:t>
            </a:r>
            <a:endParaRPr/>
          </a:p>
          <a:p>
            <a:pPr algn="ctr">
              <a:lnSpc>
                <a:spcPts val="1800"/>
              </a:lnSpc>
              <a:defRPr/>
            </a:pPr>
            <a:r>
              <a:rPr lang="ru-RU" sz="1400"/>
              <a:t>или иллюстрации</a:t>
            </a:r>
            <a:endParaRPr lang="ru-RU" sz="1400">
              <a:latin typeface="Roboto Light"/>
              <a:ea typeface="Roboto Light"/>
            </a:endParaRPr>
          </a:p>
        </p:txBody>
      </p:sp>
      <p:grpSp>
        <p:nvGrpSpPr>
          <p:cNvPr id="50" name="Группа 49"/>
          <p:cNvGrpSpPr/>
          <p:nvPr/>
        </p:nvGrpSpPr>
        <p:grpSpPr bwMode="auto">
          <a:xfrm>
            <a:off x="6156176" y="1491630"/>
            <a:ext cx="2448272" cy="1368152"/>
            <a:chOff x="5220072" y="987574"/>
            <a:chExt cx="3384376" cy="3384376"/>
          </a:xfrm>
        </p:grpSpPr>
        <p:sp>
          <p:nvSpPr>
            <p:cNvPr id="51" name="Прямоугольник 50"/>
            <p:cNvSpPr/>
            <p:nvPr/>
          </p:nvSpPr>
          <p:spPr bwMode="auto">
            <a:xfrm>
              <a:off x="5220072" y="987574"/>
              <a:ext cx="3384376" cy="33843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grpSp>
          <p:nvGrpSpPr>
            <p:cNvPr id="52" name="Группа 26"/>
            <p:cNvGrpSpPr/>
            <p:nvPr/>
          </p:nvGrpSpPr>
          <p:grpSpPr bwMode="auto">
            <a:xfrm>
              <a:off x="5292080" y="1131590"/>
              <a:ext cx="3168351" cy="3168351"/>
              <a:chOff x="5292080" y="1131590"/>
              <a:chExt cx="3168351" cy="3168351"/>
            </a:xfrm>
          </p:grpSpPr>
          <p:grpSp>
            <p:nvGrpSpPr>
              <p:cNvPr id="53" name="Группа 22"/>
              <p:cNvGrpSpPr/>
              <p:nvPr/>
            </p:nvGrpSpPr>
            <p:grpSpPr bwMode="auto">
              <a:xfrm>
                <a:off x="5364088" y="1131590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57" name="Прямая соединительная линия 56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Прямая соединительная линия 57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4" name="Группа 23"/>
              <p:cNvGrpSpPr/>
              <p:nvPr/>
            </p:nvGrpSpPr>
            <p:grpSpPr bwMode="auto">
              <a:xfrm rot="5400000">
                <a:off x="5328084" y="1095586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55" name="Прямая соединительная линия 54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Прямая соединительная линия 55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59" name="TextBox 58"/>
          <p:cNvSpPr txBox="1"/>
          <p:nvPr/>
        </p:nvSpPr>
        <p:spPr bwMode="auto">
          <a:xfrm>
            <a:off x="6156176" y="1995686"/>
            <a:ext cx="2448272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800"/>
              </a:lnSpc>
              <a:defRPr/>
            </a:pPr>
            <a:r>
              <a:rPr lang="ru-RU" sz="1400"/>
              <a:t>Место для фото </a:t>
            </a:r>
            <a:endParaRPr/>
          </a:p>
          <a:p>
            <a:pPr algn="ctr">
              <a:lnSpc>
                <a:spcPts val="1800"/>
              </a:lnSpc>
              <a:defRPr/>
            </a:pPr>
            <a:r>
              <a:rPr lang="ru-RU" sz="1400"/>
              <a:t>или иллюстрации</a:t>
            </a:r>
            <a:endParaRPr lang="ru-RU" sz="1400">
              <a:latin typeface="Roboto Light"/>
              <a:ea typeface="Roboto Light"/>
            </a:endParaRPr>
          </a:p>
        </p:txBody>
      </p:sp>
      <p:sp>
        <p:nvSpPr>
          <p:cNvPr id="62" name="TextBox 61"/>
          <p:cNvSpPr txBox="1"/>
          <p:nvPr/>
        </p:nvSpPr>
        <p:spPr bwMode="auto">
          <a:xfrm>
            <a:off x="4391980" y="3734806"/>
            <a:ext cx="4292123" cy="51296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000"/>
              </a:lnSpc>
              <a:buBlip>
                <a:blip r:embed="rId2"/>
              </a:buBlip>
              <a:defRPr/>
            </a:pPr>
            <a: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 Condensed Light"/>
                <a:ea typeface="Roboto Condensed Light"/>
              </a:rPr>
              <a:t>  Какие шаги были предприняты для осуществления </a:t>
            </a:r>
            <a:r>
              <a:rPr lang="ru-RU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Roboto Condensed Light"/>
                <a:ea typeface="Roboto Condensed Light"/>
              </a:rPr>
              <a:t>вашего проекта?</a:t>
            </a:r>
            <a:endParaRPr lang="ru-RU" sz="1200" b="1" dirty="0">
              <a:solidFill>
                <a:schemeClr val="tx1">
                  <a:lumMod val="85000"/>
                  <a:lumOff val="15000"/>
                </a:schemeClr>
              </a:solidFill>
              <a:latin typeface="Roboto Condensed Light"/>
              <a:ea typeface="Roboto Condensed Light"/>
            </a:endParaRPr>
          </a:p>
        </p:txBody>
      </p:sp>
      <p:sp>
        <p:nvSpPr>
          <p:cNvPr id="65" name="TextBox 64"/>
          <p:cNvSpPr txBox="1"/>
          <p:nvPr/>
        </p:nvSpPr>
        <p:spPr bwMode="auto">
          <a:xfrm>
            <a:off x="594696" y="3121761"/>
            <a:ext cx="3672408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00"/>
              </a:lnSpc>
              <a:defRPr/>
            </a:pPr>
            <a:r>
              <a:rPr lang="ru-RU" sz="1600" dirty="0">
                <a:latin typeface="Roboto"/>
                <a:ea typeface="Roboto"/>
              </a:rPr>
              <a:t>Отражение основных этапов реализации </a:t>
            </a:r>
            <a:r>
              <a:rPr lang="ru-RU" sz="1600" dirty="0" smtClean="0">
                <a:latin typeface="Roboto"/>
                <a:ea typeface="Roboto"/>
              </a:rPr>
              <a:t>проекта (1-3 слайда)</a:t>
            </a:r>
            <a:endParaRPr dirty="0"/>
          </a:p>
        </p:txBody>
      </p:sp>
      <p:pic>
        <p:nvPicPr>
          <p:cNvPr id="6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490" y="-2973"/>
            <a:ext cx="9165490" cy="7624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" name="TextBox 68"/>
          <p:cNvSpPr txBox="1"/>
          <p:nvPr/>
        </p:nvSpPr>
        <p:spPr bwMode="auto">
          <a:xfrm>
            <a:off x="2030533" y="198737"/>
            <a:ext cx="3930806" cy="3590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00"/>
              </a:lnSpc>
              <a:defRPr/>
            </a:pPr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  <a:ea typeface="Roboto"/>
              </a:rPr>
              <a:t>Этапы работы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  <a:ea typeface="Roboto"/>
            </a:endParaRPr>
          </a:p>
        </p:txBody>
      </p:sp>
      <p:pic>
        <p:nvPicPr>
          <p:cNvPr id="6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62475"/>
            <a:ext cx="91440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516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 bwMode="auto">
          <a:xfrm>
            <a:off x="4589344" y="3181877"/>
            <a:ext cx="4248472" cy="2308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00"/>
              </a:lnSpc>
              <a:defRPr/>
            </a:pPr>
            <a:r>
              <a:rPr lang="ru-RU" sz="1600">
                <a:latin typeface="Roboto Light"/>
                <a:ea typeface="Roboto Light"/>
              </a:rPr>
              <a:t>Попробуйте кратко ответить на вопросы: </a:t>
            </a: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4391980" y="2991107"/>
            <a:ext cx="4176464" cy="576064"/>
          </a:xfrm>
          <a:prstGeom prst="rect">
            <a:avLst/>
          </a:prstGeom>
          <a:noFill/>
          <a:ln w="3175">
            <a:solidFill>
              <a:srgbClr val="DF57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30" name="Группа 29"/>
          <p:cNvGrpSpPr/>
          <p:nvPr/>
        </p:nvGrpSpPr>
        <p:grpSpPr bwMode="auto">
          <a:xfrm>
            <a:off x="611560" y="1491630"/>
            <a:ext cx="2448272" cy="1368152"/>
            <a:chOff x="5220072" y="987574"/>
            <a:chExt cx="3384376" cy="3384376"/>
          </a:xfrm>
        </p:grpSpPr>
        <p:sp>
          <p:nvSpPr>
            <p:cNvPr id="31" name="Прямоугольник 30"/>
            <p:cNvSpPr/>
            <p:nvPr/>
          </p:nvSpPr>
          <p:spPr bwMode="auto">
            <a:xfrm>
              <a:off x="5220072" y="987574"/>
              <a:ext cx="3384376" cy="33843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grpSp>
          <p:nvGrpSpPr>
            <p:cNvPr id="32" name="Группа 26"/>
            <p:cNvGrpSpPr/>
            <p:nvPr/>
          </p:nvGrpSpPr>
          <p:grpSpPr bwMode="auto">
            <a:xfrm>
              <a:off x="5292080" y="1131590"/>
              <a:ext cx="3168351" cy="3168351"/>
              <a:chOff x="5292080" y="1131590"/>
              <a:chExt cx="3168351" cy="3168351"/>
            </a:xfrm>
          </p:grpSpPr>
          <p:grpSp>
            <p:nvGrpSpPr>
              <p:cNvPr id="33" name="Группа 22"/>
              <p:cNvGrpSpPr/>
              <p:nvPr/>
            </p:nvGrpSpPr>
            <p:grpSpPr bwMode="auto">
              <a:xfrm>
                <a:off x="5364088" y="1131590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37" name="Прямая соединительная линия 36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Прямая соединительная линия 37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4" name="Группа 23"/>
              <p:cNvGrpSpPr/>
              <p:nvPr/>
            </p:nvGrpSpPr>
            <p:grpSpPr bwMode="auto">
              <a:xfrm rot="5400000">
                <a:off x="5328084" y="1095586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35" name="Прямая соединительная линия 34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Прямая соединительная линия 35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39" name="TextBox 38"/>
          <p:cNvSpPr txBox="1"/>
          <p:nvPr/>
        </p:nvSpPr>
        <p:spPr bwMode="auto">
          <a:xfrm>
            <a:off x="611560" y="1995686"/>
            <a:ext cx="2448272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800"/>
              </a:lnSpc>
              <a:defRPr/>
            </a:pPr>
            <a:r>
              <a:rPr lang="ru-RU" sz="1400"/>
              <a:t>Место для фото </a:t>
            </a:r>
            <a:endParaRPr/>
          </a:p>
          <a:p>
            <a:pPr algn="ctr">
              <a:lnSpc>
                <a:spcPts val="1800"/>
              </a:lnSpc>
              <a:defRPr/>
            </a:pPr>
            <a:r>
              <a:rPr lang="ru-RU" sz="1400"/>
              <a:t>или иллюстрации</a:t>
            </a:r>
            <a:endParaRPr lang="ru-RU" sz="1400">
              <a:latin typeface="Roboto Light"/>
              <a:ea typeface="Roboto Light"/>
            </a:endParaRPr>
          </a:p>
        </p:txBody>
      </p:sp>
      <p:grpSp>
        <p:nvGrpSpPr>
          <p:cNvPr id="40" name="Группа 39"/>
          <p:cNvGrpSpPr/>
          <p:nvPr/>
        </p:nvGrpSpPr>
        <p:grpSpPr bwMode="auto">
          <a:xfrm>
            <a:off x="3347863" y="1491630"/>
            <a:ext cx="2448272" cy="1368152"/>
            <a:chOff x="5220072" y="987574"/>
            <a:chExt cx="3384376" cy="3384376"/>
          </a:xfrm>
        </p:grpSpPr>
        <p:sp>
          <p:nvSpPr>
            <p:cNvPr id="41" name="Прямоугольник 40"/>
            <p:cNvSpPr/>
            <p:nvPr/>
          </p:nvSpPr>
          <p:spPr bwMode="auto">
            <a:xfrm>
              <a:off x="5220072" y="987574"/>
              <a:ext cx="3384376" cy="33843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grpSp>
          <p:nvGrpSpPr>
            <p:cNvPr id="42" name="Группа 26"/>
            <p:cNvGrpSpPr/>
            <p:nvPr/>
          </p:nvGrpSpPr>
          <p:grpSpPr bwMode="auto">
            <a:xfrm>
              <a:off x="5292080" y="1131590"/>
              <a:ext cx="3168351" cy="3168351"/>
              <a:chOff x="5292080" y="1131590"/>
              <a:chExt cx="3168351" cy="3168351"/>
            </a:xfrm>
          </p:grpSpPr>
          <p:grpSp>
            <p:nvGrpSpPr>
              <p:cNvPr id="43" name="Группа 22"/>
              <p:cNvGrpSpPr/>
              <p:nvPr/>
            </p:nvGrpSpPr>
            <p:grpSpPr bwMode="auto">
              <a:xfrm>
                <a:off x="5364088" y="1131590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47" name="Прямая соединительная линия 46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Прямая соединительная линия 47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4" name="Группа 23"/>
              <p:cNvGrpSpPr/>
              <p:nvPr/>
            </p:nvGrpSpPr>
            <p:grpSpPr bwMode="auto">
              <a:xfrm rot="5400000">
                <a:off x="5328084" y="1095586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45" name="Прямая соединительная линия 44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Прямая соединительная линия 45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49" name="TextBox 48"/>
          <p:cNvSpPr txBox="1"/>
          <p:nvPr/>
        </p:nvSpPr>
        <p:spPr bwMode="auto">
          <a:xfrm>
            <a:off x="3347863" y="1995686"/>
            <a:ext cx="2448272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800"/>
              </a:lnSpc>
              <a:defRPr/>
            </a:pPr>
            <a:r>
              <a:rPr lang="ru-RU" sz="1400"/>
              <a:t>Место для фото </a:t>
            </a:r>
            <a:endParaRPr/>
          </a:p>
          <a:p>
            <a:pPr algn="ctr">
              <a:lnSpc>
                <a:spcPts val="1800"/>
              </a:lnSpc>
              <a:defRPr/>
            </a:pPr>
            <a:r>
              <a:rPr lang="ru-RU" sz="1400"/>
              <a:t>или иллюстрации</a:t>
            </a:r>
            <a:endParaRPr lang="ru-RU" sz="1400">
              <a:latin typeface="Roboto Light"/>
              <a:ea typeface="Roboto Light"/>
            </a:endParaRPr>
          </a:p>
        </p:txBody>
      </p:sp>
      <p:grpSp>
        <p:nvGrpSpPr>
          <p:cNvPr id="50" name="Группа 49"/>
          <p:cNvGrpSpPr/>
          <p:nvPr/>
        </p:nvGrpSpPr>
        <p:grpSpPr bwMode="auto">
          <a:xfrm>
            <a:off x="6156176" y="1491630"/>
            <a:ext cx="2448272" cy="1368152"/>
            <a:chOff x="5220072" y="987574"/>
            <a:chExt cx="3384376" cy="3384376"/>
          </a:xfrm>
        </p:grpSpPr>
        <p:sp>
          <p:nvSpPr>
            <p:cNvPr id="51" name="Прямоугольник 50"/>
            <p:cNvSpPr/>
            <p:nvPr/>
          </p:nvSpPr>
          <p:spPr bwMode="auto">
            <a:xfrm>
              <a:off x="5220072" y="987574"/>
              <a:ext cx="3384376" cy="33843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grpSp>
          <p:nvGrpSpPr>
            <p:cNvPr id="52" name="Группа 26"/>
            <p:cNvGrpSpPr/>
            <p:nvPr/>
          </p:nvGrpSpPr>
          <p:grpSpPr bwMode="auto">
            <a:xfrm>
              <a:off x="5292080" y="1131590"/>
              <a:ext cx="3168351" cy="3168351"/>
              <a:chOff x="5292080" y="1131590"/>
              <a:chExt cx="3168351" cy="3168351"/>
            </a:xfrm>
          </p:grpSpPr>
          <p:grpSp>
            <p:nvGrpSpPr>
              <p:cNvPr id="53" name="Группа 22"/>
              <p:cNvGrpSpPr/>
              <p:nvPr/>
            </p:nvGrpSpPr>
            <p:grpSpPr bwMode="auto">
              <a:xfrm>
                <a:off x="5364088" y="1131590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57" name="Прямая соединительная линия 56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Прямая соединительная линия 57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4" name="Группа 23"/>
              <p:cNvGrpSpPr/>
              <p:nvPr/>
            </p:nvGrpSpPr>
            <p:grpSpPr bwMode="auto">
              <a:xfrm rot="5400000">
                <a:off x="5328084" y="1095586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55" name="Прямая соединительная линия 54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Прямая соединительная линия 55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59" name="TextBox 58"/>
          <p:cNvSpPr txBox="1"/>
          <p:nvPr/>
        </p:nvSpPr>
        <p:spPr bwMode="auto">
          <a:xfrm>
            <a:off x="6156176" y="1995686"/>
            <a:ext cx="2448272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800"/>
              </a:lnSpc>
              <a:defRPr/>
            </a:pPr>
            <a:r>
              <a:rPr lang="ru-RU" sz="1400"/>
              <a:t>Место для фото </a:t>
            </a:r>
            <a:endParaRPr/>
          </a:p>
          <a:p>
            <a:pPr algn="ctr">
              <a:lnSpc>
                <a:spcPts val="1800"/>
              </a:lnSpc>
              <a:defRPr/>
            </a:pPr>
            <a:r>
              <a:rPr lang="ru-RU" sz="1400"/>
              <a:t>или иллюстрации</a:t>
            </a:r>
            <a:endParaRPr lang="ru-RU" sz="1400">
              <a:latin typeface="Roboto Light"/>
              <a:ea typeface="Roboto Light"/>
            </a:endParaRPr>
          </a:p>
        </p:txBody>
      </p:sp>
      <p:sp>
        <p:nvSpPr>
          <p:cNvPr id="62" name="TextBox 61"/>
          <p:cNvSpPr txBox="1"/>
          <p:nvPr/>
        </p:nvSpPr>
        <p:spPr bwMode="auto">
          <a:xfrm>
            <a:off x="4391980" y="3734806"/>
            <a:ext cx="4292123" cy="51296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000"/>
              </a:lnSpc>
              <a:buBlip>
                <a:blip r:embed="rId2"/>
              </a:buBlip>
              <a:defRPr/>
            </a:pPr>
            <a: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 Condensed Light"/>
                <a:ea typeface="Roboto Condensed Light"/>
              </a:rPr>
              <a:t>  Какие шаги были предприняты для осуществления </a:t>
            </a:r>
            <a:r>
              <a:rPr lang="ru-RU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Roboto Condensed Light"/>
                <a:ea typeface="Roboto Condensed Light"/>
              </a:rPr>
              <a:t>вашего проекта?</a:t>
            </a:r>
            <a:endParaRPr lang="ru-RU" sz="1200" b="1" dirty="0">
              <a:solidFill>
                <a:schemeClr val="tx1">
                  <a:lumMod val="85000"/>
                  <a:lumOff val="15000"/>
                </a:schemeClr>
              </a:solidFill>
              <a:latin typeface="Roboto Condensed Light"/>
              <a:ea typeface="Roboto Condensed Light"/>
            </a:endParaRPr>
          </a:p>
        </p:txBody>
      </p:sp>
      <p:sp>
        <p:nvSpPr>
          <p:cNvPr id="65" name="TextBox 64"/>
          <p:cNvSpPr txBox="1"/>
          <p:nvPr/>
        </p:nvSpPr>
        <p:spPr bwMode="auto">
          <a:xfrm>
            <a:off x="594696" y="3121761"/>
            <a:ext cx="3672408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00"/>
              </a:lnSpc>
              <a:defRPr/>
            </a:pPr>
            <a:r>
              <a:rPr lang="ru-RU" sz="1600" dirty="0">
                <a:latin typeface="Roboto"/>
                <a:ea typeface="Roboto"/>
              </a:rPr>
              <a:t>Отражение основных этапов реализации </a:t>
            </a:r>
            <a:r>
              <a:rPr lang="ru-RU" sz="1600" dirty="0" smtClean="0">
                <a:latin typeface="Roboto"/>
                <a:ea typeface="Roboto"/>
              </a:rPr>
              <a:t>проекта (1-3 слайда)</a:t>
            </a:r>
            <a:endParaRPr dirty="0"/>
          </a:p>
        </p:txBody>
      </p:sp>
      <p:pic>
        <p:nvPicPr>
          <p:cNvPr id="6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490" y="-2973"/>
            <a:ext cx="9165490" cy="7624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" name="TextBox 68"/>
          <p:cNvSpPr txBox="1"/>
          <p:nvPr/>
        </p:nvSpPr>
        <p:spPr bwMode="auto">
          <a:xfrm>
            <a:off x="2030533" y="198737"/>
            <a:ext cx="3930806" cy="3590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00"/>
              </a:lnSpc>
              <a:defRPr/>
            </a:pPr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  <a:ea typeface="Roboto"/>
              </a:rPr>
              <a:t>Этапы работы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  <a:ea typeface="Roboto"/>
            </a:endParaRPr>
          </a:p>
        </p:txBody>
      </p:sp>
      <p:pic>
        <p:nvPicPr>
          <p:cNvPr id="6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62475"/>
            <a:ext cx="91440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540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 bwMode="auto">
          <a:xfrm>
            <a:off x="4432040" y="3412069"/>
            <a:ext cx="4176317" cy="71814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  <a:buBlip>
                <a:blip r:embed="rId2"/>
              </a:buBlip>
              <a:defRPr/>
            </a:pPr>
            <a: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 Condensed Light"/>
                <a:ea typeface="Roboto Condensed Light"/>
              </a:rPr>
              <a:t>Что получилось в итоге?</a:t>
            </a:r>
          </a:p>
          <a:p>
            <a:pPr>
              <a:lnSpc>
                <a:spcPts val="1400"/>
              </a:lnSpc>
              <a:buBlip>
                <a:blip r:embed="rId2"/>
              </a:buBlip>
              <a:defRPr/>
            </a:pPr>
            <a: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 Condensed Light"/>
                <a:ea typeface="Roboto Condensed Light"/>
              </a:rPr>
              <a:t>Что получилось лучше/хуже, чем задумывалось? </a:t>
            </a:r>
          </a:p>
          <a:p>
            <a:pPr>
              <a:lnSpc>
                <a:spcPts val="1400"/>
              </a:lnSpc>
              <a:buBlip>
                <a:blip r:embed="rId2"/>
              </a:buBlip>
              <a:defRPr/>
            </a:pPr>
            <a: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 Condensed Light"/>
                <a:ea typeface="Roboto Condensed Light"/>
              </a:rPr>
              <a:t>Почему был использован такой дизайн, способ компоновки, такие материалы?</a:t>
            </a:r>
          </a:p>
        </p:txBody>
      </p:sp>
      <p:sp>
        <p:nvSpPr>
          <p:cNvPr id="13" name="TextBox 12"/>
          <p:cNvSpPr txBox="1"/>
          <p:nvPr/>
        </p:nvSpPr>
        <p:spPr bwMode="auto">
          <a:xfrm>
            <a:off x="4558410" y="2922988"/>
            <a:ext cx="4248472" cy="2308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00"/>
              </a:lnSpc>
              <a:defRPr/>
            </a:pPr>
            <a:r>
              <a:rPr lang="ru-RU" sz="1600" dirty="0">
                <a:latin typeface="Roboto Light"/>
                <a:ea typeface="Roboto Light"/>
              </a:rPr>
              <a:t>Попробуйте кратко ответить на вопрос: </a:t>
            </a: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4499992" y="2750372"/>
            <a:ext cx="4176464" cy="576064"/>
          </a:xfrm>
          <a:prstGeom prst="rect">
            <a:avLst/>
          </a:prstGeom>
          <a:noFill/>
          <a:ln w="3175">
            <a:solidFill>
              <a:srgbClr val="DF57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30" name="Группа 29"/>
          <p:cNvGrpSpPr/>
          <p:nvPr/>
        </p:nvGrpSpPr>
        <p:grpSpPr bwMode="auto">
          <a:xfrm>
            <a:off x="467544" y="987574"/>
            <a:ext cx="3384376" cy="3384376"/>
            <a:chOff x="5220072" y="987574"/>
            <a:chExt cx="3384376" cy="3384376"/>
          </a:xfrm>
        </p:grpSpPr>
        <p:sp>
          <p:nvSpPr>
            <p:cNvPr id="31" name="Прямоугольник 30"/>
            <p:cNvSpPr/>
            <p:nvPr/>
          </p:nvSpPr>
          <p:spPr bwMode="auto">
            <a:xfrm>
              <a:off x="5220072" y="987574"/>
              <a:ext cx="3384376" cy="33843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grpSp>
          <p:nvGrpSpPr>
            <p:cNvPr id="32" name="Группа 26"/>
            <p:cNvGrpSpPr/>
            <p:nvPr/>
          </p:nvGrpSpPr>
          <p:grpSpPr bwMode="auto">
            <a:xfrm>
              <a:off x="5292080" y="1131590"/>
              <a:ext cx="3168351" cy="3168351"/>
              <a:chOff x="5292080" y="1131590"/>
              <a:chExt cx="3168351" cy="3168351"/>
            </a:xfrm>
          </p:grpSpPr>
          <p:grpSp>
            <p:nvGrpSpPr>
              <p:cNvPr id="33" name="Группа 22"/>
              <p:cNvGrpSpPr/>
              <p:nvPr/>
            </p:nvGrpSpPr>
            <p:grpSpPr bwMode="auto">
              <a:xfrm>
                <a:off x="5364088" y="1131590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37" name="Прямая соединительная линия 36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Прямая соединительная линия 37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4" name="Группа 23"/>
              <p:cNvGrpSpPr/>
              <p:nvPr/>
            </p:nvGrpSpPr>
            <p:grpSpPr bwMode="auto">
              <a:xfrm rot="5400000">
                <a:off x="5328084" y="1095586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35" name="Прямая соединительная линия 34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Прямая соединительная линия 35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39" name="TextBox 38"/>
          <p:cNvSpPr txBox="1"/>
          <p:nvPr/>
        </p:nvSpPr>
        <p:spPr bwMode="auto">
          <a:xfrm>
            <a:off x="539552" y="2499743"/>
            <a:ext cx="3240360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800"/>
              </a:lnSpc>
              <a:defRPr/>
            </a:pPr>
            <a:r>
              <a:rPr lang="ru-RU" sz="1400" dirty="0"/>
              <a:t>Место для фото </a:t>
            </a:r>
            <a:endParaRPr dirty="0"/>
          </a:p>
          <a:p>
            <a:pPr algn="ctr">
              <a:lnSpc>
                <a:spcPts val="1800"/>
              </a:lnSpc>
              <a:defRPr/>
            </a:pPr>
            <a:r>
              <a:rPr lang="ru-RU" sz="1400" dirty="0"/>
              <a:t>или иллюстрации</a:t>
            </a:r>
            <a:endParaRPr lang="ru-RU" sz="1400" dirty="0">
              <a:latin typeface="Roboto Light"/>
              <a:ea typeface="Roboto Light"/>
            </a:endParaRPr>
          </a:p>
        </p:txBody>
      </p:sp>
      <p:sp>
        <p:nvSpPr>
          <p:cNvPr id="21" name="TextBox 20"/>
          <p:cNvSpPr txBox="1"/>
          <p:nvPr/>
        </p:nvSpPr>
        <p:spPr bwMode="auto">
          <a:xfrm>
            <a:off x="4499992" y="1203598"/>
            <a:ext cx="4392488" cy="13849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00"/>
              </a:lnSpc>
              <a:defRPr/>
            </a:pPr>
            <a:r>
              <a:rPr lang="ru-RU" sz="1600" dirty="0">
                <a:latin typeface="Roboto"/>
                <a:ea typeface="Roboto"/>
              </a:rPr>
              <a:t>Демонстрация итогов вашей работы, </a:t>
            </a:r>
          </a:p>
          <a:p>
            <a:pPr>
              <a:lnSpc>
                <a:spcPts val="1800"/>
              </a:lnSpc>
              <a:defRPr/>
            </a:pPr>
            <a:r>
              <a:rPr lang="ru-RU" sz="1600" dirty="0">
                <a:latin typeface="Roboto"/>
                <a:ea typeface="Roboto"/>
              </a:rPr>
              <a:t>описание итогового «продукта» (макета, прототипа, чертежа, 3D-модели, прочее). </a:t>
            </a:r>
          </a:p>
          <a:p>
            <a:pPr>
              <a:lnSpc>
                <a:spcPts val="1800"/>
              </a:lnSpc>
              <a:defRPr/>
            </a:pPr>
            <a:r>
              <a:rPr lang="ru-RU" sz="1600" dirty="0">
                <a:latin typeface="Roboto"/>
                <a:ea typeface="Roboto"/>
              </a:rPr>
              <a:t>Опишите связь между задуманным (планом) и реализованным (результатом) в </a:t>
            </a:r>
            <a:r>
              <a:rPr lang="ru-RU" sz="1600" dirty="0" smtClean="0">
                <a:latin typeface="Roboto"/>
                <a:ea typeface="Roboto"/>
              </a:rPr>
              <a:t>проекте  (</a:t>
            </a:r>
            <a:r>
              <a:rPr lang="ru-RU" sz="1600" dirty="0">
                <a:latin typeface="Roboto"/>
                <a:ea typeface="Roboto"/>
              </a:rPr>
              <a:t>1-2 слайда)</a:t>
            </a:r>
          </a:p>
        </p:txBody>
      </p:sp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490" y="-2973"/>
            <a:ext cx="9165490" cy="7624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TextBox 25"/>
          <p:cNvSpPr txBox="1"/>
          <p:nvPr/>
        </p:nvSpPr>
        <p:spPr bwMode="auto">
          <a:xfrm>
            <a:off x="2030533" y="198737"/>
            <a:ext cx="3930806" cy="3590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00"/>
              </a:lnSpc>
              <a:defRPr/>
            </a:pPr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  <a:ea typeface="Roboto"/>
              </a:rPr>
              <a:t>Результаты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  <a:ea typeface="Roboto"/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62475"/>
            <a:ext cx="91440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3461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3053</TotalTime>
  <Words>501</Words>
  <Application>Microsoft Office PowerPoint</Application>
  <DocSecurity>0</DocSecurity>
  <PresentationFormat>Экран (16:9)</PresentationFormat>
  <Paragraphs>98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Mila Golovchenko</dc:creator>
  <cp:lastModifiedBy>1</cp:lastModifiedBy>
  <cp:revision>154</cp:revision>
  <dcterms:created xsi:type="dcterms:W3CDTF">2016-02-04T14:29:49Z</dcterms:created>
  <dcterms:modified xsi:type="dcterms:W3CDTF">2025-05-05T12:18:33Z</dcterms:modified>
  <dc:identifier/>
  <dc:language/>
  <cp:version/>
</cp:coreProperties>
</file>